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562850" cy="10696575"/>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99"/>
    <a:srgbClr val="3180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9" autoAdjust="0"/>
    <p:restoredTop sz="94660"/>
  </p:normalViewPr>
  <p:slideViewPr>
    <p:cSldViewPr snapToGrid="0">
      <p:cViewPr varScale="1">
        <p:scale>
          <a:sx n="47" d="100"/>
          <a:sy n="47" d="100"/>
        </p:scale>
        <p:origin x="210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7214" y="1750574"/>
            <a:ext cx="6428423" cy="3723993"/>
          </a:xfrm>
        </p:spPr>
        <p:txBody>
          <a:bodyPr anchor="b"/>
          <a:lstStyle>
            <a:lvl1pPr algn="ctr">
              <a:defRPr sz="4963"/>
            </a:lvl1pPr>
          </a:lstStyle>
          <a:p>
            <a:r>
              <a:rPr lang="ja-JP" altLang="en-US"/>
              <a:t>マスター タイトルの書式設定</a:t>
            </a:r>
            <a:endParaRPr lang="en-US" dirty="0"/>
          </a:p>
        </p:txBody>
      </p:sp>
      <p:sp>
        <p:nvSpPr>
          <p:cNvPr id="3" name="Subtitle 2"/>
          <p:cNvSpPr>
            <a:spLocks noGrp="1"/>
          </p:cNvSpPr>
          <p:nvPr>
            <p:ph type="subTitle" idx="1"/>
          </p:nvPr>
        </p:nvSpPr>
        <p:spPr>
          <a:xfrm>
            <a:off x="945356" y="5618179"/>
            <a:ext cx="5672138" cy="2582529"/>
          </a:xfrm>
        </p:spPr>
        <p:txBody>
          <a:bodyPr/>
          <a:lstStyle>
            <a:lvl1pPr marL="0" indent="0" algn="ctr">
              <a:buNone/>
              <a:defRPr sz="1985"/>
            </a:lvl1pPr>
            <a:lvl2pPr marL="378150" indent="0" algn="ctr">
              <a:buNone/>
              <a:defRPr sz="1654"/>
            </a:lvl2pPr>
            <a:lvl3pPr marL="756300" indent="0" algn="ctr">
              <a:buNone/>
              <a:defRPr sz="1489"/>
            </a:lvl3pPr>
            <a:lvl4pPr marL="1134450" indent="0" algn="ctr">
              <a:buNone/>
              <a:defRPr sz="1323"/>
            </a:lvl4pPr>
            <a:lvl5pPr marL="1512600" indent="0" algn="ctr">
              <a:buNone/>
              <a:defRPr sz="1323"/>
            </a:lvl5pPr>
            <a:lvl6pPr marL="1890751" indent="0" algn="ctr">
              <a:buNone/>
              <a:defRPr sz="1323"/>
            </a:lvl6pPr>
            <a:lvl7pPr marL="2268901" indent="0" algn="ctr">
              <a:buNone/>
              <a:defRPr sz="1323"/>
            </a:lvl7pPr>
            <a:lvl8pPr marL="2647051" indent="0" algn="ctr">
              <a:buNone/>
              <a:defRPr sz="1323"/>
            </a:lvl8pPr>
            <a:lvl9pPr marL="3025201"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2528A4A-5BB7-4C8A-B387-B1CBCE9F333B}" type="datetimeFigureOut">
              <a:rPr kumimoji="1" lang="ja-JP" altLang="en-US" smtClean="0"/>
              <a:t>2023/5/10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CD060E0-349B-40F2-B900-2F3D99226261}" type="slidenum">
              <a:rPr kumimoji="1" lang="ja-JP" altLang="en-US" smtClean="0"/>
              <a:t>‹#›</a:t>
            </a:fld>
            <a:endParaRPr kumimoji="1" lang="ja-JP" altLang="en-US"/>
          </a:p>
        </p:txBody>
      </p:sp>
    </p:spTree>
    <p:extLst>
      <p:ext uri="{BB962C8B-B14F-4D97-AF65-F5344CB8AC3E}">
        <p14:creationId xmlns:p14="http://schemas.microsoft.com/office/powerpoint/2010/main" val="3394958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2528A4A-5BB7-4C8A-B387-B1CBCE9F333B}" type="datetimeFigureOut">
              <a:rPr kumimoji="1" lang="ja-JP" altLang="en-US" smtClean="0"/>
              <a:t>2023/5/10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CD060E0-349B-40F2-B900-2F3D99226261}" type="slidenum">
              <a:rPr kumimoji="1" lang="ja-JP" altLang="en-US" smtClean="0"/>
              <a:t>‹#›</a:t>
            </a:fld>
            <a:endParaRPr kumimoji="1" lang="ja-JP" altLang="en-US"/>
          </a:p>
        </p:txBody>
      </p:sp>
    </p:spTree>
    <p:extLst>
      <p:ext uri="{BB962C8B-B14F-4D97-AF65-F5344CB8AC3E}">
        <p14:creationId xmlns:p14="http://schemas.microsoft.com/office/powerpoint/2010/main" val="2128105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12165" y="569494"/>
            <a:ext cx="1630740" cy="906485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946" y="569494"/>
            <a:ext cx="4797683" cy="906485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2528A4A-5BB7-4C8A-B387-B1CBCE9F333B}" type="datetimeFigureOut">
              <a:rPr kumimoji="1" lang="ja-JP" altLang="en-US" smtClean="0"/>
              <a:t>2023/5/10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CD060E0-349B-40F2-B900-2F3D99226261}" type="slidenum">
              <a:rPr kumimoji="1" lang="ja-JP" altLang="en-US" smtClean="0"/>
              <a:t>‹#›</a:t>
            </a:fld>
            <a:endParaRPr kumimoji="1" lang="ja-JP" altLang="en-US"/>
          </a:p>
        </p:txBody>
      </p:sp>
    </p:spTree>
    <p:extLst>
      <p:ext uri="{BB962C8B-B14F-4D97-AF65-F5344CB8AC3E}">
        <p14:creationId xmlns:p14="http://schemas.microsoft.com/office/powerpoint/2010/main" val="242220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2528A4A-5BB7-4C8A-B387-B1CBCE9F333B}" type="datetimeFigureOut">
              <a:rPr kumimoji="1" lang="ja-JP" altLang="en-US" smtClean="0"/>
              <a:t>2023/5/10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CD060E0-349B-40F2-B900-2F3D99226261}" type="slidenum">
              <a:rPr kumimoji="1" lang="ja-JP" altLang="en-US" smtClean="0"/>
              <a:t>‹#›</a:t>
            </a:fld>
            <a:endParaRPr kumimoji="1" lang="ja-JP" altLang="en-US"/>
          </a:p>
        </p:txBody>
      </p:sp>
    </p:spTree>
    <p:extLst>
      <p:ext uri="{BB962C8B-B14F-4D97-AF65-F5344CB8AC3E}">
        <p14:creationId xmlns:p14="http://schemas.microsoft.com/office/powerpoint/2010/main" val="1991444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6007" y="2666719"/>
            <a:ext cx="6522958" cy="4449477"/>
          </a:xfrm>
        </p:spPr>
        <p:txBody>
          <a:bodyPr anchor="b"/>
          <a:lstStyle>
            <a:lvl1pPr>
              <a:defRPr sz="4963"/>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6007" y="7158290"/>
            <a:ext cx="6522958" cy="2339875"/>
          </a:xfrm>
        </p:spPr>
        <p:txBody>
          <a:bodyPr/>
          <a:lstStyle>
            <a:lvl1pPr marL="0" indent="0">
              <a:buNone/>
              <a:defRPr sz="1985">
                <a:solidFill>
                  <a:schemeClr val="tx1"/>
                </a:solidFill>
              </a:defRPr>
            </a:lvl1pPr>
            <a:lvl2pPr marL="378150" indent="0">
              <a:buNone/>
              <a:defRPr sz="1654">
                <a:solidFill>
                  <a:schemeClr val="tx1">
                    <a:tint val="75000"/>
                  </a:schemeClr>
                </a:solidFill>
              </a:defRPr>
            </a:lvl2pPr>
            <a:lvl3pPr marL="756300" indent="0">
              <a:buNone/>
              <a:defRPr sz="1489">
                <a:solidFill>
                  <a:schemeClr val="tx1">
                    <a:tint val="75000"/>
                  </a:schemeClr>
                </a:solidFill>
              </a:defRPr>
            </a:lvl3pPr>
            <a:lvl4pPr marL="1134450" indent="0">
              <a:buNone/>
              <a:defRPr sz="1323">
                <a:solidFill>
                  <a:schemeClr val="tx1">
                    <a:tint val="75000"/>
                  </a:schemeClr>
                </a:solidFill>
              </a:defRPr>
            </a:lvl4pPr>
            <a:lvl5pPr marL="1512600" indent="0">
              <a:buNone/>
              <a:defRPr sz="1323">
                <a:solidFill>
                  <a:schemeClr val="tx1">
                    <a:tint val="75000"/>
                  </a:schemeClr>
                </a:solidFill>
              </a:defRPr>
            </a:lvl5pPr>
            <a:lvl6pPr marL="1890751" indent="0">
              <a:buNone/>
              <a:defRPr sz="1323">
                <a:solidFill>
                  <a:schemeClr val="tx1">
                    <a:tint val="75000"/>
                  </a:schemeClr>
                </a:solidFill>
              </a:defRPr>
            </a:lvl6pPr>
            <a:lvl7pPr marL="2268901" indent="0">
              <a:buNone/>
              <a:defRPr sz="1323">
                <a:solidFill>
                  <a:schemeClr val="tx1">
                    <a:tint val="75000"/>
                  </a:schemeClr>
                </a:solidFill>
              </a:defRPr>
            </a:lvl7pPr>
            <a:lvl8pPr marL="2647051" indent="0">
              <a:buNone/>
              <a:defRPr sz="1323">
                <a:solidFill>
                  <a:schemeClr val="tx1">
                    <a:tint val="75000"/>
                  </a:schemeClr>
                </a:solidFill>
              </a:defRPr>
            </a:lvl8pPr>
            <a:lvl9pPr marL="3025201"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2528A4A-5BB7-4C8A-B387-B1CBCE9F333B}" type="datetimeFigureOut">
              <a:rPr kumimoji="1" lang="ja-JP" altLang="en-US" smtClean="0"/>
              <a:t>2023/5/10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CD060E0-349B-40F2-B900-2F3D99226261}" type="slidenum">
              <a:rPr kumimoji="1" lang="ja-JP" altLang="en-US" smtClean="0"/>
              <a:t>‹#›</a:t>
            </a:fld>
            <a:endParaRPr kumimoji="1" lang="ja-JP" altLang="en-US"/>
          </a:p>
        </p:txBody>
      </p:sp>
    </p:spTree>
    <p:extLst>
      <p:ext uri="{BB962C8B-B14F-4D97-AF65-F5344CB8AC3E}">
        <p14:creationId xmlns:p14="http://schemas.microsoft.com/office/powerpoint/2010/main" val="4046256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946" y="2847468"/>
            <a:ext cx="3214211" cy="678687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8693" y="2847468"/>
            <a:ext cx="3214211" cy="678687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2528A4A-5BB7-4C8A-B387-B1CBCE9F333B}" type="datetimeFigureOut">
              <a:rPr kumimoji="1" lang="ja-JP" altLang="en-US" smtClean="0"/>
              <a:t>2023/5/10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CD060E0-349B-40F2-B900-2F3D99226261}" type="slidenum">
              <a:rPr kumimoji="1" lang="ja-JP" altLang="en-US" smtClean="0"/>
              <a:t>‹#›</a:t>
            </a:fld>
            <a:endParaRPr kumimoji="1" lang="ja-JP" altLang="en-US"/>
          </a:p>
        </p:txBody>
      </p:sp>
    </p:spTree>
    <p:extLst>
      <p:ext uri="{BB962C8B-B14F-4D97-AF65-F5344CB8AC3E}">
        <p14:creationId xmlns:p14="http://schemas.microsoft.com/office/powerpoint/2010/main" val="520556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931" y="569496"/>
            <a:ext cx="6522958" cy="206751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932" y="2622147"/>
            <a:ext cx="3199440" cy="1285074"/>
          </a:xfrm>
        </p:spPr>
        <p:txBody>
          <a:bodyPr anchor="b"/>
          <a:lstStyle>
            <a:lvl1pPr marL="0" indent="0">
              <a:buNone/>
              <a:defRPr sz="1985" b="1"/>
            </a:lvl1pPr>
            <a:lvl2pPr marL="378150" indent="0">
              <a:buNone/>
              <a:defRPr sz="1654" b="1"/>
            </a:lvl2pPr>
            <a:lvl3pPr marL="756300" indent="0">
              <a:buNone/>
              <a:defRPr sz="1489" b="1"/>
            </a:lvl3pPr>
            <a:lvl4pPr marL="1134450" indent="0">
              <a:buNone/>
              <a:defRPr sz="1323" b="1"/>
            </a:lvl4pPr>
            <a:lvl5pPr marL="1512600" indent="0">
              <a:buNone/>
              <a:defRPr sz="1323" b="1"/>
            </a:lvl5pPr>
            <a:lvl6pPr marL="1890751" indent="0">
              <a:buNone/>
              <a:defRPr sz="1323" b="1"/>
            </a:lvl6pPr>
            <a:lvl7pPr marL="2268901" indent="0">
              <a:buNone/>
              <a:defRPr sz="1323" b="1"/>
            </a:lvl7pPr>
            <a:lvl8pPr marL="2647051" indent="0">
              <a:buNone/>
              <a:defRPr sz="1323" b="1"/>
            </a:lvl8pPr>
            <a:lvl9pPr marL="3025201"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932" y="3907221"/>
            <a:ext cx="3199440" cy="574693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8693" y="2622147"/>
            <a:ext cx="3215196" cy="1285074"/>
          </a:xfrm>
        </p:spPr>
        <p:txBody>
          <a:bodyPr anchor="b"/>
          <a:lstStyle>
            <a:lvl1pPr marL="0" indent="0">
              <a:buNone/>
              <a:defRPr sz="1985" b="1"/>
            </a:lvl1pPr>
            <a:lvl2pPr marL="378150" indent="0">
              <a:buNone/>
              <a:defRPr sz="1654" b="1"/>
            </a:lvl2pPr>
            <a:lvl3pPr marL="756300" indent="0">
              <a:buNone/>
              <a:defRPr sz="1489" b="1"/>
            </a:lvl3pPr>
            <a:lvl4pPr marL="1134450" indent="0">
              <a:buNone/>
              <a:defRPr sz="1323" b="1"/>
            </a:lvl4pPr>
            <a:lvl5pPr marL="1512600" indent="0">
              <a:buNone/>
              <a:defRPr sz="1323" b="1"/>
            </a:lvl5pPr>
            <a:lvl6pPr marL="1890751" indent="0">
              <a:buNone/>
              <a:defRPr sz="1323" b="1"/>
            </a:lvl6pPr>
            <a:lvl7pPr marL="2268901" indent="0">
              <a:buNone/>
              <a:defRPr sz="1323" b="1"/>
            </a:lvl7pPr>
            <a:lvl8pPr marL="2647051" indent="0">
              <a:buNone/>
              <a:defRPr sz="1323" b="1"/>
            </a:lvl8pPr>
            <a:lvl9pPr marL="3025201"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8693" y="3907221"/>
            <a:ext cx="3215196" cy="574693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2528A4A-5BB7-4C8A-B387-B1CBCE9F333B}" type="datetimeFigureOut">
              <a:rPr kumimoji="1" lang="ja-JP" altLang="en-US" smtClean="0"/>
              <a:t>2023/5/10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CD060E0-349B-40F2-B900-2F3D99226261}" type="slidenum">
              <a:rPr kumimoji="1" lang="ja-JP" altLang="en-US" smtClean="0"/>
              <a:t>‹#›</a:t>
            </a:fld>
            <a:endParaRPr kumimoji="1" lang="ja-JP" altLang="en-US"/>
          </a:p>
        </p:txBody>
      </p:sp>
    </p:spTree>
    <p:extLst>
      <p:ext uri="{BB962C8B-B14F-4D97-AF65-F5344CB8AC3E}">
        <p14:creationId xmlns:p14="http://schemas.microsoft.com/office/powerpoint/2010/main" val="1940242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2528A4A-5BB7-4C8A-B387-B1CBCE9F333B}" type="datetimeFigureOut">
              <a:rPr kumimoji="1" lang="ja-JP" altLang="en-US" smtClean="0"/>
              <a:t>2023/5/10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CD060E0-349B-40F2-B900-2F3D99226261}" type="slidenum">
              <a:rPr kumimoji="1" lang="ja-JP" altLang="en-US" smtClean="0"/>
              <a:t>‹#›</a:t>
            </a:fld>
            <a:endParaRPr kumimoji="1" lang="ja-JP" altLang="en-US"/>
          </a:p>
        </p:txBody>
      </p:sp>
    </p:spTree>
    <p:extLst>
      <p:ext uri="{BB962C8B-B14F-4D97-AF65-F5344CB8AC3E}">
        <p14:creationId xmlns:p14="http://schemas.microsoft.com/office/powerpoint/2010/main" val="268367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528A4A-5BB7-4C8A-B387-B1CBCE9F333B}" type="datetimeFigureOut">
              <a:rPr kumimoji="1" lang="ja-JP" altLang="en-US" smtClean="0"/>
              <a:t>2023/5/10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CD060E0-349B-40F2-B900-2F3D99226261}" type="slidenum">
              <a:rPr kumimoji="1" lang="ja-JP" altLang="en-US" smtClean="0"/>
              <a:t>‹#›</a:t>
            </a:fld>
            <a:endParaRPr kumimoji="1" lang="ja-JP" altLang="en-US"/>
          </a:p>
        </p:txBody>
      </p:sp>
    </p:spTree>
    <p:extLst>
      <p:ext uri="{BB962C8B-B14F-4D97-AF65-F5344CB8AC3E}">
        <p14:creationId xmlns:p14="http://schemas.microsoft.com/office/powerpoint/2010/main" val="3337005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931" y="713105"/>
            <a:ext cx="2439216" cy="2495868"/>
          </a:xfrm>
        </p:spPr>
        <p:txBody>
          <a:bodyPr anchor="b"/>
          <a:lstStyle>
            <a:lvl1pPr>
              <a:defRPr sz="2647"/>
            </a:lvl1pPr>
          </a:lstStyle>
          <a:p>
            <a:r>
              <a:rPr lang="ja-JP" altLang="en-US"/>
              <a:t>マスター タイトルの書式設定</a:t>
            </a:r>
            <a:endParaRPr lang="en-US" dirty="0"/>
          </a:p>
        </p:txBody>
      </p:sp>
      <p:sp>
        <p:nvSpPr>
          <p:cNvPr id="3" name="Content Placeholder 2"/>
          <p:cNvSpPr>
            <a:spLocks noGrp="1"/>
          </p:cNvSpPr>
          <p:nvPr>
            <p:ph idx="1"/>
          </p:nvPr>
        </p:nvSpPr>
        <p:spPr>
          <a:xfrm>
            <a:off x="3215196" y="1540111"/>
            <a:ext cx="3828693" cy="7601501"/>
          </a:xfrm>
        </p:spPr>
        <p:txBody>
          <a:bodyPr/>
          <a:lstStyle>
            <a:lvl1pPr>
              <a:defRPr sz="2647"/>
            </a:lvl1pPr>
            <a:lvl2pPr>
              <a:defRPr sz="2316"/>
            </a:lvl2pPr>
            <a:lvl3pPr>
              <a:defRPr sz="1985"/>
            </a:lvl3pPr>
            <a:lvl4pPr>
              <a:defRPr sz="1654"/>
            </a:lvl4pPr>
            <a:lvl5pPr>
              <a:defRPr sz="1654"/>
            </a:lvl5pPr>
            <a:lvl6pPr>
              <a:defRPr sz="1654"/>
            </a:lvl6pPr>
            <a:lvl7pPr>
              <a:defRPr sz="1654"/>
            </a:lvl7pPr>
            <a:lvl8pPr>
              <a:defRPr sz="1654"/>
            </a:lvl8pPr>
            <a:lvl9pPr>
              <a:defRPr sz="1654"/>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931" y="3208972"/>
            <a:ext cx="2439216" cy="5945019"/>
          </a:xfrm>
        </p:spPr>
        <p:txBody>
          <a:bodyPr/>
          <a:lstStyle>
            <a:lvl1pPr marL="0" indent="0">
              <a:buNone/>
              <a:defRPr sz="1323"/>
            </a:lvl1pPr>
            <a:lvl2pPr marL="378150" indent="0">
              <a:buNone/>
              <a:defRPr sz="1158"/>
            </a:lvl2pPr>
            <a:lvl3pPr marL="756300" indent="0">
              <a:buNone/>
              <a:defRPr sz="993"/>
            </a:lvl3pPr>
            <a:lvl4pPr marL="1134450" indent="0">
              <a:buNone/>
              <a:defRPr sz="827"/>
            </a:lvl4pPr>
            <a:lvl5pPr marL="1512600" indent="0">
              <a:buNone/>
              <a:defRPr sz="827"/>
            </a:lvl5pPr>
            <a:lvl6pPr marL="1890751" indent="0">
              <a:buNone/>
              <a:defRPr sz="827"/>
            </a:lvl6pPr>
            <a:lvl7pPr marL="2268901" indent="0">
              <a:buNone/>
              <a:defRPr sz="827"/>
            </a:lvl7pPr>
            <a:lvl8pPr marL="2647051" indent="0">
              <a:buNone/>
              <a:defRPr sz="827"/>
            </a:lvl8pPr>
            <a:lvl9pPr marL="3025201"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2528A4A-5BB7-4C8A-B387-B1CBCE9F333B}" type="datetimeFigureOut">
              <a:rPr kumimoji="1" lang="ja-JP" altLang="en-US" smtClean="0"/>
              <a:t>2023/5/10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CD060E0-349B-40F2-B900-2F3D99226261}" type="slidenum">
              <a:rPr kumimoji="1" lang="ja-JP" altLang="en-US" smtClean="0"/>
              <a:t>‹#›</a:t>
            </a:fld>
            <a:endParaRPr kumimoji="1" lang="ja-JP" altLang="en-US"/>
          </a:p>
        </p:txBody>
      </p:sp>
    </p:spTree>
    <p:extLst>
      <p:ext uri="{BB962C8B-B14F-4D97-AF65-F5344CB8AC3E}">
        <p14:creationId xmlns:p14="http://schemas.microsoft.com/office/powerpoint/2010/main" val="3931676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931" y="713105"/>
            <a:ext cx="2439216" cy="2495868"/>
          </a:xfrm>
        </p:spPr>
        <p:txBody>
          <a:bodyPr anchor="b"/>
          <a:lstStyle>
            <a:lvl1pPr>
              <a:defRPr sz="264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5196" y="1540111"/>
            <a:ext cx="3828693" cy="7601501"/>
          </a:xfrm>
        </p:spPr>
        <p:txBody>
          <a:bodyPr anchor="t"/>
          <a:lstStyle>
            <a:lvl1pPr marL="0" indent="0">
              <a:buNone/>
              <a:defRPr sz="2647"/>
            </a:lvl1pPr>
            <a:lvl2pPr marL="378150" indent="0">
              <a:buNone/>
              <a:defRPr sz="2316"/>
            </a:lvl2pPr>
            <a:lvl3pPr marL="756300" indent="0">
              <a:buNone/>
              <a:defRPr sz="1985"/>
            </a:lvl3pPr>
            <a:lvl4pPr marL="1134450" indent="0">
              <a:buNone/>
              <a:defRPr sz="1654"/>
            </a:lvl4pPr>
            <a:lvl5pPr marL="1512600" indent="0">
              <a:buNone/>
              <a:defRPr sz="1654"/>
            </a:lvl5pPr>
            <a:lvl6pPr marL="1890751" indent="0">
              <a:buNone/>
              <a:defRPr sz="1654"/>
            </a:lvl6pPr>
            <a:lvl7pPr marL="2268901" indent="0">
              <a:buNone/>
              <a:defRPr sz="1654"/>
            </a:lvl7pPr>
            <a:lvl8pPr marL="2647051" indent="0">
              <a:buNone/>
              <a:defRPr sz="1654"/>
            </a:lvl8pPr>
            <a:lvl9pPr marL="3025201" indent="0">
              <a:buNone/>
              <a:defRPr sz="1654"/>
            </a:lvl9pPr>
          </a:lstStyle>
          <a:p>
            <a:r>
              <a:rPr lang="ja-JP" altLang="en-US"/>
              <a:t>図を追加</a:t>
            </a:r>
            <a:endParaRPr lang="en-US" dirty="0"/>
          </a:p>
        </p:txBody>
      </p:sp>
      <p:sp>
        <p:nvSpPr>
          <p:cNvPr id="4" name="Text Placeholder 3"/>
          <p:cNvSpPr>
            <a:spLocks noGrp="1"/>
          </p:cNvSpPr>
          <p:nvPr>
            <p:ph type="body" sz="half" idx="2"/>
          </p:nvPr>
        </p:nvSpPr>
        <p:spPr>
          <a:xfrm>
            <a:off x="520931" y="3208972"/>
            <a:ext cx="2439216" cy="5945019"/>
          </a:xfrm>
        </p:spPr>
        <p:txBody>
          <a:bodyPr/>
          <a:lstStyle>
            <a:lvl1pPr marL="0" indent="0">
              <a:buNone/>
              <a:defRPr sz="1323"/>
            </a:lvl1pPr>
            <a:lvl2pPr marL="378150" indent="0">
              <a:buNone/>
              <a:defRPr sz="1158"/>
            </a:lvl2pPr>
            <a:lvl3pPr marL="756300" indent="0">
              <a:buNone/>
              <a:defRPr sz="993"/>
            </a:lvl3pPr>
            <a:lvl4pPr marL="1134450" indent="0">
              <a:buNone/>
              <a:defRPr sz="827"/>
            </a:lvl4pPr>
            <a:lvl5pPr marL="1512600" indent="0">
              <a:buNone/>
              <a:defRPr sz="827"/>
            </a:lvl5pPr>
            <a:lvl6pPr marL="1890751" indent="0">
              <a:buNone/>
              <a:defRPr sz="827"/>
            </a:lvl6pPr>
            <a:lvl7pPr marL="2268901" indent="0">
              <a:buNone/>
              <a:defRPr sz="827"/>
            </a:lvl7pPr>
            <a:lvl8pPr marL="2647051" indent="0">
              <a:buNone/>
              <a:defRPr sz="827"/>
            </a:lvl8pPr>
            <a:lvl9pPr marL="3025201"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2528A4A-5BB7-4C8A-B387-B1CBCE9F333B}" type="datetimeFigureOut">
              <a:rPr kumimoji="1" lang="ja-JP" altLang="en-US" smtClean="0"/>
              <a:t>2023/5/10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CD060E0-349B-40F2-B900-2F3D99226261}" type="slidenum">
              <a:rPr kumimoji="1" lang="ja-JP" altLang="en-US" smtClean="0"/>
              <a:t>‹#›</a:t>
            </a:fld>
            <a:endParaRPr kumimoji="1" lang="ja-JP" altLang="en-US"/>
          </a:p>
        </p:txBody>
      </p:sp>
    </p:spTree>
    <p:extLst>
      <p:ext uri="{BB962C8B-B14F-4D97-AF65-F5344CB8AC3E}">
        <p14:creationId xmlns:p14="http://schemas.microsoft.com/office/powerpoint/2010/main" val="4286257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946" y="569496"/>
            <a:ext cx="6522958" cy="206751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946" y="2847468"/>
            <a:ext cx="6522958" cy="678687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946" y="9914142"/>
            <a:ext cx="1701641" cy="569494"/>
          </a:xfrm>
          <a:prstGeom prst="rect">
            <a:avLst/>
          </a:prstGeom>
        </p:spPr>
        <p:txBody>
          <a:bodyPr vert="horz" lIns="91440" tIns="45720" rIns="91440" bIns="45720" rtlCol="0" anchor="ctr"/>
          <a:lstStyle>
            <a:lvl1pPr algn="l">
              <a:defRPr sz="993">
                <a:solidFill>
                  <a:schemeClr val="tx1">
                    <a:tint val="75000"/>
                  </a:schemeClr>
                </a:solidFill>
              </a:defRPr>
            </a:lvl1pPr>
          </a:lstStyle>
          <a:p>
            <a:fld id="{42528A4A-5BB7-4C8A-B387-B1CBCE9F333B}" type="datetimeFigureOut">
              <a:rPr kumimoji="1" lang="ja-JP" altLang="en-US" smtClean="0"/>
              <a:t>2023/5/10</a:t>
            </a:fld>
            <a:endParaRPr kumimoji="1" lang="ja-JP" altLang="en-US"/>
          </a:p>
        </p:txBody>
      </p:sp>
      <p:sp>
        <p:nvSpPr>
          <p:cNvPr id="5" name="Footer Placeholder 4"/>
          <p:cNvSpPr>
            <a:spLocks noGrp="1"/>
          </p:cNvSpPr>
          <p:nvPr>
            <p:ph type="ftr" sz="quarter" idx="3"/>
          </p:nvPr>
        </p:nvSpPr>
        <p:spPr>
          <a:xfrm>
            <a:off x="2505194" y="9914142"/>
            <a:ext cx="2552462" cy="569494"/>
          </a:xfrm>
          <a:prstGeom prst="rect">
            <a:avLst/>
          </a:prstGeom>
        </p:spPr>
        <p:txBody>
          <a:bodyPr vert="horz" lIns="91440" tIns="45720" rIns="91440" bIns="45720" rtlCol="0" anchor="ctr"/>
          <a:lstStyle>
            <a:lvl1pPr algn="ctr">
              <a:defRPr sz="99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41263" y="9914142"/>
            <a:ext cx="1701641" cy="569494"/>
          </a:xfrm>
          <a:prstGeom prst="rect">
            <a:avLst/>
          </a:prstGeom>
        </p:spPr>
        <p:txBody>
          <a:bodyPr vert="horz" lIns="91440" tIns="45720" rIns="91440" bIns="45720" rtlCol="0" anchor="ctr"/>
          <a:lstStyle>
            <a:lvl1pPr algn="r">
              <a:defRPr sz="993">
                <a:solidFill>
                  <a:schemeClr val="tx1">
                    <a:tint val="75000"/>
                  </a:schemeClr>
                </a:solidFill>
              </a:defRPr>
            </a:lvl1pPr>
          </a:lstStyle>
          <a:p>
            <a:fld id="{0CD060E0-349B-40F2-B900-2F3D99226261}" type="slidenum">
              <a:rPr kumimoji="1" lang="ja-JP" altLang="en-US" smtClean="0"/>
              <a:t>‹#›</a:t>
            </a:fld>
            <a:endParaRPr kumimoji="1" lang="ja-JP" altLang="en-US"/>
          </a:p>
        </p:txBody>
      </p:sp>
    </p:spTree>
    <p:extLst>
      <p:ext uri="{BB962C8B-B14F-4D97-AF65-F5344CB8AC3E}">
        <p14:creationId xmlns:p14="http://schemas.microsoft.com/office/powerpoint/2010/main" val="25196174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6300" rtl="0" eaLnBrk="1" latinLnBrk="0" hangingPunct="1">
        <a:lnSpc>
          <a:spcPct val="90000"/>
        </a:lnSpc>
        <a:spcBef>
          <a:spcPct val="0"/>
        </a:spcBef>
        <a:buNone/>
        <a:defRPr kumimoji="1" sz="3639" kern="1200">
          <a:solidFill>
            <a:schemeClr val="tx1"/>
          </a:solidFill>
          <a:latin typeface="+mj-lt"/>
          <a:ea typeface="+mj-ea"/>
          <a:cs typeface="+mj-cs"/>
        </a:defRPr>
      </a:lvl1pPr>
    </p:titleStyle>
    <p:bodyStyle>
      <a:lvl1pPr marL="189075" indent="-189075" algn="l" defTabSz="756300" rtl="0" eaLnBrk="1" latinLnBrk="0" hangingPunct="1">
        <a:lnSpc>
          <a:spcPct val="90000"/>
        </a:lnSpc>
        <a:spcBef>
          <a:spcPts val="827"/>
        </a:spcBef>
        <a:buFont typeface="Arial" panose="020B0604020202020204" pitchFamily="34" charset="0"/>
        <a:buChar char="•"/>
        <a:defRPr kumimoji="1" sz="2316" kern="1200">
          <a:solidFill>
            <a:schemeClr val="tx1"/>
          </a:solidFill>
          <a:latin typeface="+mn-lt"/>
          <a:ea typeface="+mn-ea"/>
          <a:cs typeface="+mn-cs"/>
        </a:defRPr>
      </a:lvl1pPr>
      <a:lvl2pPr marL="567225" indent="-189075" algn="l" defTabSz="756300" rtl="0" eaLnBrk="1" latinLnBrk="0" hangingPunct="1">
        <a:lnSpc>
          <a:spcPct val="90000"/>
        </a:lnSpc>
        <a:spcBef>
          <a:spcPts val="414"/>
        </a:spcBef>
        <a:buFont typeface="Arial" panose="020B0604020202020204" pitchFamily="34" charset="0"/>
        <a:buChar char="•"/>
        <a:defRPr kumimoji="1" sz="1985" kern="1200">
          <a:solidFill>
            <a:schemeClr val="tx1"/>
          </a:solidFill>
          <a:latin typeface="+mn-lt"/>
          <a:ea typeface="+mn-ea"/>
          <a:cs typeface="+mn-cs"/>
        </a:defRPr>
      </a:lvl2pPr>
      <a:lvl3pPr marL="945375" indent="-189075" algn="l" defTabSz="756300" rtl="0" eaLnBrk="1" latinLnBrk="0" hangingPunct="1">
        <a:lnSpc>
          <a:spcPct val="90000"/>
        </a:lnSpc>
        <a:spcBef>
          <a:spcPts val="414"/>
        </a:spcBef>
        <a:buFont typeface="Arial" panose="020B0604020202020204" pitchFamily="34" charset="0"/>
        <a:buChar char="•"/>
        <a:defRPr kumimoji="1" sz="1654" kern="1200">
          <a:solidFill>
            <a:schemeClr val="tx1"/>
          </a:solidFill>
          <a:latin typeface="+mn-lt"/>
          <a:ea typeface="+mn-ea"/>
          <a:cs typeface="+mn-cs"/>
        </a:defRPr>
      </a:lvl3pPr>
      <a:lvl4pPr marL="1323525" indent="-189075" algn="l" defTabSz="756300" rtl="0" eaLnBrk="1" latinLnBrk="0" hangingPunct="1">
        <a:lnSpc>
          <a:spcPct val="90000"/>
        </a:lnSpc>
        <a:spcBef>
          <a:spcPts val="414"/>
        </a:spcBef>
        <a:buFont typeface="Arial" panose="020B0604020202020204" pitchFamily="34" charset="0"/>
        <a:buChar char="•"/>
        <a:defRPr kumimoji="1" sz="1489" kern="1200">
          <a:solidFill>
            <a:schemeClr val="tx1"/>
          </a:solidFill>
          <a:latin typeface="+mn-lt"/>
          <a:ea typeface="+mn-ea"/>
          <a:cs typeface="+mn-cs"/>
        </a:defRPr>
      </a:lvl4pPr>
      <a:lvl5pPr marL="1701676" indent="-189075" algn="l" defTabSz="756300" rtl="0" eaLnBrk="1" latinLnBrk="0" hangingPunct="1">
        <a:lnSpc>
          <a:spcPct val="90000"/>
        </a:lnSpc>
        <a:spcBef>
          <a:spcPts val="414"/>
        </a:spcBef>
        <a:buFont typeface="Arial" panose="020B0604020202020204" pitchFamily="34" charset="0"/>
        <a:buChar char="•"/>
        <a:defRPr kumimoji="1" sz="1489" kern="1200">
          <a:solidFill>
            <a:schemeClr val="tx1"/>
          </a:solidFill>
          <a:latin typeface="+mn-lt"/>
          <a:ea typeface="+mn-ea"/>
          <a:cs typeface="+mn-cs"/>
        </a:defRPr>
      </a:lvl5pPr>
      <a:lvl6pPr marL="2079826" indent="-189075" algn="l" defTabSz="756300" rtl="0" eaLnBrk="1" latinLnBrk="0" hangingPunct="1">
        <a:lnSpc>
          <a:spcPct val="90000"/>
        </a:lnSpc>
        <a:spcBef>
          <a:spcPts val="414"/>
        </a:spcBef>
        <a:buFont typeface="Arial" panose="020B0604020202020204" pitchFamily="34" charset="0"/>
        <a:buChar char="•"/>
        <a:defRPr kumimoji="1" sz="1489" kern="1200">
          <a:solidFill>
            <a:schemeClr val="tx1"/>
          </a:solidFill>
          <a:latin typeface="+mn-lt"/>
          <a:ea typeface="+mn-ea"/>
          <a:cs typeface="+mn-cs"/>
        </a:defRPr>
      </a:lvl6pPr>
      <a:lvl7pPr marL="2457976" indent="-189075" algn="l" defTabSz="756300" rtl="0" eaLnBrk="1" latinLnBrk="0" hangingPunct="1">
        <a:lnSpc>
          <a:spcPct val="90000"/>
        </a:lnSpc>
        <a:spcBef>
          <a:spcPts val="414"/>
        </a:spcBef>
        <a:buFont typeface="Arial" panose="020B0604020202020204" pitchFamily="34" charset="0"/>
        <a:buChar char="•"/>
        <a:defRPr kumimoji="1" sz="1489" kern="1200">
          <a:solidFill>
            <a:schemeClr val="tx1"/>
          </a:solidFill>
          <a:latin typeface="+mn-lt"/>
          <a:ea typeface="+mn-ea"/>
          <a:cs typeface="+mn-cs"/>
        </a:defRPr>
      </a:lvl7pPr>
      <a:lvl8pPr marL="2836126" indent="-189075" algn="l" defTabSz="756300" rtl="0" eaLnBrk="1" latinLnBrk="0" hangingPunct="1">
        <a:lnSpc>
          <a:spcPct val="90000"/>
        </a:lnSpc>
        <a:spcBef>
          <a:spcPts val="414"/>
        </a:spcBef>
        <a:buFont typeface="Arial" panose="020B0604020202020204" pitchFamily="34" charset="0"/>
        <a:buChar char="•"/>
        <a:defRPr kumimoji="1" sz="1489" kern="1200">
          <a:solidFill>
            <a:schemeClr val="tx1"/>
          </a:solidFill>
          <a:latin typeface="+mn-lt"/>
          <a:ea typeface="+mn-ea"/>
          <a:cs typeface="+mn-cs"/>
        </a:defRPr>
      </a:lvl8pPr>
      <a:lvl9pPr marL="3214276" indent="-189075" algn="l" defTabSz="756300" rtl="0" eaLnBrk="1" latinLnBrk="0" hangingPunct="1">
        <a:lnSpc>
          <a:spcPct val="90000"/>
        </a:lnSpc>
        <a:spcBef>
          <a:spcPts val="414"/>
        </a:spcBef>
        <a:buFont typeface="Arial" panose="020B0604020202020204" pitchFamily="34" charset="0"/>
        <a:buChar char="•"/>
        <a:defRPr kumimoji="1" sz="1489" kern="1200">
          <a:solidFill>
            <a:schemeClr val="tx1"/>
          </a:solidFill>
          <a:latin typeface="+mn-lt"/>
          <a:ea typeface="+mn-ea"/>
          <a:cs typeface="+mn-cs"/>
        </a:defRPr>
      </a:lvl9pPr>
    </p:bodyStyle>
    <p:otherStyle>
      <a:defPPr>
        <a:defRPr lang="en-US"/>
      </a:defPPr>
      <a:lvl1pPr marL="0" algn="l" defTabSz="756300" rtl="0" eaLnBrk="1" latinLnBrk="0" hangingPunct="1">
        <a:defRPr kumimoji="1" sz="1489" kern="1200">
          <a:solidFill>
            <a:schemeClr val="tx1"/>
          </a:solidFill>
          <a:latin typeface="+mn-lt"/>
          <a:ea typeface="+mn-ea"/>
          <a:cs typeface="+mn-cs"/>
        </a:defRPr>
      </a:lvl1pPr>
      <a:lvl2pPr marL="378150" algn="l" defTabSz="756300" rtl="0" eaLnBrk="1" latinLnBrk="0" hangingPunct="1">
        <a:defRPr kumimoji="1" sz="1489" kern="1200">
          <a:solidFill>
            <a:schemeClr val="tx1"/>
          </a:solidFill>
          <a:latin typeface="+mn-lt"/>
          <a:ea typeface="+mn-ea"/>
          <a:cs typeface="+mn-cs"/>
        </a:defRPr>
      </a:lvl2pPr>
      <a:lvl3pPr marL="756300" algn="l" defTabSz="756300" rtl="0" eaLnBrk="1" latinLnBrk="0" hangingPunct="1">
        <a:defRPr kumimoji="1" sz="1489" kern="1200">
          <a:solidFill>
            <a:schemeClr val="tx1"/>
          </a:solidFill>
          <a:latin typeface="+mn-lt"/>
          <a:ea typeface="+mn-ea"/>
          <a:cs typeface="+mn-cs"/>
        </a:defRPr>
      </a:lvl3pPr>
      <a:lvl4pPr marL="1134450" algn="l" defTabSz="756300" rtl="0" eaLnBrk="1" latinLnBrk="0" hangingPunct="1">
        <a:defRPr kumimoji="1" sz="1489" kern="1200">
          <a:solidFill>
            <a:schemeClr val="tx1"/>
          </a:solidFill>
          <a:latin typeface="+mn-lt"/>
          <a:ea typeface="+mn-ea"/>
          <a:cs typeface="+mn-cs"/>
        </a:defRPr>
      </a:lvl4pPr>
      <a:lvl5pPr marL="1512600" algn="l" defTabSz="756300" rtl="0" eaLnBrk="1" latinLnBrk="0" hangingPunct="1">
        <a:defRPr kumimoji="1" sz="1489" kern="1200">
          <a:solidFill>
            <a:schemeClr val="tx1"/>
          </a:solidFill>
          <a:latin typeface="+mn-lt"/>
          <a:ea typeface="+mn-ea"/>
          <a:cs typeface="+mn-cs"/>
        </a:defRPr>
      </a:lvl5pPr>
      <a:lvl6pPr marL="1890751" algn="l" defTabSz="756300" rtl="0" eaLnBrk="1" latinLnBrk="0" hangingPunct="1">
        <a:defRPr kumimoji="1" sz="1489" kern="1200">
          <a:solidFill>
            <a:schemeClr val="tx1"/>
          </a:solidFill>
          <a:latin typeface="+mn-lt"/>
          <a:ea typeface="+mn-ea"/>
          <a:cs typeface="+mn-cs"/>
        </a:defRPr>
      </a:lvl6pPr>
      <a:lvl7pPr marL="2268901" algn="l" defTabSz="756300" rtl="0" eaLnBrk="1" latinLnBrk="0" hangingPunct="1">
        <a:defRPr kumimoji="1" sz="1489" kern="1200">
          <a:solidFill>
            <a:schemeClr val="tx1"/>
          </a:solidFill>
          <a:latin typeface="+mn-lt"/>
          <a:ea typeface="+mn-ea"/>
          <a:cs typeface="+mn-cs"/>
        </a:defRPr>
      </a:lvl7pPr>
      <a:lvl8pPr marL="2647051" algn="l" defTabSz="756300" rtl="0" eaLnBrk="1" latinLnBrk="0" hangingPunct="1">
        <a:defRPr kumimoji="1" sz="1489" kern="1200">
          <a:solidFill>
            <a:schemeClr val="tx1"/>
          </a:solidFill>
          <a:latin typeface="+mn-lt"/>
          <a:ea typeface="+mn-ea"/>
          <a:cs typeface="+mn-cs"/>
        </a:defRPr>
      </a:lvl8pPr>
      <a:lvl9pPr marL="3025201" algn="l" defTabSz="756300" rtl="0" eaLnBrk="1" latinLnBrk="0" hangingPunct="1">
        <a:defRPr kumimoji="1" sz="148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p:cNvSpPr/>
          <p:nvPr/>
        </p:nvSpPr>
        <p:spPr>
          <a:xfrm>
            <a:off x="-46584" y="-152400"/>
            <a:ext cx="7609434" cy="1084897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4" name="表 3"/>
          <p:cNvGraphicFramePr>
            <a:graphicFrameLocks noGrp="1"/>
          </p:cNvGraphicFramePr>
          <p:nvPr>
            <p:extLst>
              <p:ext uri="{D42A27DB-BD31-4B8C-83A1-F6EECF244321}">
                <p14:modId xmlns:p14="http://schemas.microsoft.com/office/powerpoint/2010/main" val="3066149040"/>
              </p:ext>
            </p:extLst>
          </p:nvPr>
        </p:nvGraphicFramePr>
        <p:xfrm>
          <a:off x="872974" y="1762653"/>
          <a:ext cx="5813579" cy="7776000"/>
        </p:xfrm>
        <a:graphic>
          <a:graphicData uri="http://schemas.openxmlformats.org/drawingml/2006/table">
            <a:tbl>
              <a:tblPr firstRow="1" firstCol="1" bandRow="1">
                <a:tableStyleId>{5C22544A-7EE6-4342-B048-85BDC9FD1C3A}</a:tableStyleId>
              </a:tblPr>
              <a:tblGrid>
                <a:gridCol w="351737">
                  <a:extLst>
                    <a:ext uri="{9D8B030D-6E8A-4147-A177-3AD203B41FA5}">
                      <a16:colId xmlns:a16="http://schemas.microsoft.com/office/drawing/2014/main" val="3610881762"/>
                    </a:ext>
                  </a:extLst>
                </a:gridCol>
                <a:gridCol w="217319">
                  <a:extLst>
                    <a:ext uri="{9D8B030D-6E8A-4147-A177-3AD203B41FA5}">
                      <a16:colId xmlns:a16="http://schemas.microsoft.com/office/drawing/2014/main" val="990204227"/>
                    </a:ext>
                  </a:extLst>
                </a:gridCol>
                <a:gridCol w="463425">
                  <a:extLst>
                    <a:ext uri="{9D8B030D-6E8A-4147-A177-3AD203B41FA5}">
                      <a16:colId xmlns:a16="http://schemas.microsoft.com/office/drawing/2014/main" val="2834897319"/>
                    </a:ext>
                  </a:extLst>
                </a:gridCol>
                <a:gridCol w="3600164">
                  <a:extLst>
                    <a:ext uri="{9D8B030D-6E8A-4147-A177-3AD203B41FA5}">
                      <a16:colId xmlns:a16="http://schemas.microsoft.com/office/drawing/2014/main" val="3565131970"/>
                    </a:ext>
                  </a:extLst>
                </a:gridCol>
                <a:gridCol w="1180934">
                  <a:extLst>
                    <a:ext uri="{9D8B030D-6E8A-4147-A177-3AD203B41FA5}">
                      <a16:colId xmlns:a16="http://schemas.microsoft.com/office/drawing/2014/main" val="2676650983"/>
                    </a:ext>
                  </a:extLst>
                </a:gridCol>
              </a:tblGrid>
              <a:tr h="540000">
                <a:tc gridSpan="3">
                  <a:txBody>
                    <a:bodyPr/>
                    <a:lstStyle/>
                    <a:p>
                      <a:pPr algn="ctr">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項目</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lnL w="12700" cmpd="sng">
                      <a:noFill/>
                    </a:lnL>
                    <a:lnT w="12700" cmpd="sng">
                      <a:noFill/>
                    </a:lnT>
                    <a:solidFill>
                      <a:srgbClr val="318043"/>
                    </a:solidFill>
                  </a:tcPr>
                </a:tc>
                <a:tc hMerge="1">
                  <a:txBody>
                    <a:bodyPr/>
                    <a:lstStyle/>
                    <a:p>
                      <a:endParaRPr kumimoji="1" lang="ja-JP" altLang="en-US"/>
                    </a:p>
                  </a:txBody>
                  <a:tcPr/>
                </a:tc>
                <a:tc hMerge="1">
                  <a:txBody>
                    <a:bodyPr/>
                    <a:lstStyle/>
                    <a:p>
                      <a:endParaRPr kumimoji="1" lang="ja-JP" altLang="en-US"/>
                    </a:p>
                  </a:txBody>
                  <a:tcPr/>
                </a:tc>
                <a:tc>
                  <a:txBody>
                    <a:bodyPr/>
                    <a:lstStyle/>
                    <a:p>
                      <a:pPr algn="ctr">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基　準</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lnT w="12700" cmpd="sng">
                      <a:noFill/>
                    </a:lnT>
                    <a:solidFill>
                      <a:srgbClr val="318043"/>
                    </a:solidFill>
                  </a:tcPr>
                </a:tc>
                <a:tc>
                  <a:txBody>
                    <a:bodyPr/>
                    <a:lstStyle/>
                    <a:p>
                      <a:pPr algn="ctr">
                        <a:spcAft>
                          <a:spcPts val="0"/>
                        </a:spcAft>
                      </a:pPr>
                      <a:r>
                        <a:rPr lang="ja-JP" altLang="en-US"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補助金額</a:t>
                      </a:r>
                      <a:endParaRPr lang="en-US" alt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ctr">
                        <a:spcAft>
                          <a:spcPts val="0"/>
                        </a:spcAft>
                      </a:pPr>
                      <a:r>
                        <a:rPr lang="ja-JP" altLang="en-US"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（最高</a:t>
                      </a:r>
                      <a:r>
                        <a:rPr lang="en-US" alt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130</a:t>
                      </a:r>
                      <a:r>
                        <a:rPr lang="ja-JP" altLang="en-US"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万円）</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lnR w="12700" cmpd="sng">
                      <a:noFill/>
                    </a:lnR>
                    <a:lnT w="12700" cmpd="sng">
                      <a:noFill/>
                    </a:lnT>
                    <a:solidFill>
                      <a:srgbClr val="318043"/>
                    </a:solidFill>
                  </a:tcPr>
                </a:tc>
                <a:extLst>
                  <a:ext uri="{0D108BD9-81ED-4DB2-BD59-A6C34878D82A}">
                    <a16:rowId xmlns:a16="http://schemas.microsoft.com/office/drawing/2014/main" val="4248992234"/>
                  </a:ext>
                </a:extLst>
              </a:tr>
              <a:tr h="288000">
                <a:tc rowSpan="8">
                  <a:txBody>
                    <a:bodyPr/>
                    <a:lstStyle/>
                    <a:p>
                      <a:pPr marL="71755" marR="71755" algn="ctr">
                        <a:lnSpc>
                          <a:spcPts val="1200"/>
                        </a:lnSpc>
                        <a:spcAft>
                          <a:spcPts val="0"/>
                        </a:spcAft>
                      </a:pPr>
                      <a:r>
                        <a:rPr lang="ja-JP" sz="1100" kern="100" dirty="0">
                          <a:effectLst/>
                          <a:latin typeface="UD デジタル 教科書体 NP-B" panose="02020700000000000000" pitchFamily="18" charset="-128"/>
                          <a:ea typeface="UD デジタル 教科書体 NP-B" panose="02020700000000000000" pitchFamily="18" charset="-128"/>
                        </a:rPr>
                        <a:t>必　須</a:t>
                      </a:r>
                      <a:endParaRPr lang="ja-JP" sz="1100" kern="100" dirty="0">
                        <a:effectLst/>
                        <a:latin typeface="UD デジタル 教科書体 NP-B" panose="02020700000000000000" pitchFamily="18" charset="-128"/>
                        <a:ea typeface="UD デジタル 教科書体 NP-B" panose="02020700000000000000" pitchFamily="18" charset="-128"/>
                        <a:cs typeface="Times New Roman" panose="02020603050405020304" pitchFamily="18" charset="0"/>
                      </a:endParaRPr>
                    </a:p>
                  </a:txBody>
                  <a:tcPr marL="34787" marR="34787" marT="0" marB="0" vert="eaVert" anchor="ctr">
                    <a:lnL w="12700" cmpd="sng">
                      <a:noFill/>
                    </a:lnL>
                    <a:solidFill>
                      <a:srgbClr val="318043"/>
                    </a:solidFill>
                  </a:tcPr>
                </a:tc>
                <a:tc gridSpan="2">
                  <a:txBody>
                    <a:bodyPr/>
                    <a:lstStyle/>
                    <a:p>
                      <a:pPr algn="ctr">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用途</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rgbClr val="FFCC99"/>
                    </a:solidFill>
                  </a:tcPr>
                </a:tc>
                <a:tc hMerge="1">
                  <a:txBody>
                    <a:bodyPr/>
                    <a:lstStyle/>
                    <a:p>
                      <a:endParaRPr kumimoji="1" lang="ja-JP" altLang="en-US"/>
                    </a:p>
                  </a:txBody>
                  <a:tcPr/>
                </a:tc>
                <a:tc>
                  <a:txBody>
                    <a:bodyPr/>
                    <a:lstStyle/>
                    <a:p>
                      <a:pPr algn="just">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・一戸建ての住宅（兼用住宅を含む。）であること。</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rgbClr val="FFCC99"/>
                    </a:solidFill>
                  </a:tcPr>
                </a:tc>
                <a:tc rowSpan="8">
                  <a:txBody>
                    <a:bodyPr/>
                    <a:lstStyle/>
                    <a:p>
                      <a:pPr algn="ctr">
                        <a:spcAft>
                          <a:spcPts val="0"/>
                        </a:spcAft>
                      </a:pPr>
                      <a:r>
                        <a:rPr lang="en-US" alt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70</a:t>
                      </a:r>
                      <a:r>
                        <a:rPr lang="ja-JP" altLang="en-US"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万円</a:t>
                      </a:r>
                      <a:endParaRPr lang="en-US" alt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ctr">
                        <a:spcAft>
                          <a:spcPts val="0"/>
                        </a:spcAft>
                      </a:pPr>
                      <a:r>
                        <a:rPr lang="ja-JP" altLang="en-US"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（必須項目を全て満たす場合）</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lnR w="12700" cmpd="sng">
                      <a:noFill/>
                    </a:lnR>
                    <a:solidFill>
                      <a:srgbClr val="FFCC99"/>
                    </a:solidFill>
                  </a:tcPr>
                </a:tc>
                <a:extLst>
                  <a:ext uri="{0D108BD9-81ED-4DB2-BD59-A6C34878D82A}">
                    <a16:rowId xmlns:a16="http://schemas.microsoft.com/office/drawing/2014/main" val="351787149"/>
                  </a:ext>
                </a:extLst>
              </a:tr>
              <a:tr h="288000">
                <a:tc vMerge="1">
                  <a:txBody>
                    <a:bodyPr/>
                    <a:lstStyle/>
                    <a:p>
                      <a:endParaRPr kumimoji="1" lang="ja-JP" altLang="en-US"/>
                    </a:p>
                  </a:txBody>
                  <a:tcPr/>
                </a:tc>
                <a:tc gridSpan="2">
                  <a:txBody>
                    <a:bodyPr/>
                    <a:lstStyle/>
                    <a:p>
                      <a:pPr algn="ctr">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構造</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chemeClr val="accent4">
                        <a:lumMod val="20000"/>
                        <a:lumOff val="80000"/>
                      </a:schemeClr>
                    </a:solidFill>
                  </a:tcPr>
                </a:tc>
                <a:tc hMerge="1">
                  <a:txBody>
                    <a:bodyPr/>
                    <a:lstStyle/>
                    <a:p>
                      <a:endParaRPr kumimoji="1" lang="ja-JP" altLang="en-US"/>
                    </a:p>
                  </a:txBody>
                  <a:tcPr/>
                </a:tc>
                <a:tc>
                  <a:txBody>
                    <a:bodyPr/>
                    <a:lstStyle/>
                    <a:p>
                      <a:pPr algn="just">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・木造であること。</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chemeClr val="accent4">
                        <a:lumMod val="20000"/>
                        <a:lumOff val="80000"/>
                      </a:schemeClr>
                    </a:solidFill>
                  </a:tcPr>
                </a:tc>
                <a:tc vMerge="1">
                  <a:txBody>
                    <a:bodyPr/>
                    <a:lstStyle/>
                    <a:p>
                      <a:pPr algn="just">
                        <a:spcAft>
                          <a:spcPts val="0"/>
                        </a:spcAft>
                      </a:pP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chemeClr val="accent4">
                        <a:lumMod val="20000"/>
                        <a:lumOff val="80000"/>
                      </a:schemeClr>
                    </a:solidFill>
                  </a:tcPr>
                </a:tc>
                <a:extLst>
                  <a:ext uri="{0D108BD9-81ED-4DB2-BD59-A6C34878D82A}">
                    <a16:rowId xmlns:a16="http://schemas.microsoft.com/office/drawing/2014/main" val="1732101554"/>
                  </a:ext>
                </a:extLst>
              </a:tr>
              <a:tr h="288000">
                <a:tc vMerge="1">
                  <a:txBody>
                    <a:bodyPr/>
                    <a:lstStyle/>
                    <a:p>
                      <a:endParaRPr kumimoji="1" lang="ja-JP" altLang="en-US"/>
                    </a:p>
                  </a:txBody>
                  <a:tcPr/>
                </a:tc>
                <a:tc gridSpan="2">
                  <a:txBody>
                    <a:bodyPr/>
                    <a:lstStyle/>
                    <a:p>
                      <a:pPr algn="ctr">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階数</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rgbClr val="FFCC99"/>
                    </a:solidFill>
                  </a:tcPr>
                </a:tc>
                <a:tc hMerge="1">
                  <a:txBody>
                    <a:bodyPr/>
                    <a:lstStyle/>
                    <a:p>
                      <a:endParaRPr kumimoji="1" lang="ja-JP" altLang="en-US"/>
                    </a:p>
                  </a:txBody>
                  <a:tcPr/>
                </a:tc>
                <a:tc>
                  <a:txBody>
                    <a:bodyPr/>
                    <a:lstStyle/>
                    <a:p>
                      <a:pPr algn="just">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・地上２階以下であること。</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rgbClr val="FFCC99"/>
                    </a:solidFill>
                  </a:tcPr>
                </a:tc>
                <a:tc vMerge="1">
                  <a:txBody>
                    <a:bodyPr/>
                    <a:lstStyle/>
                    <a:p>
                      <a:pPr algn="just">
                        <a:spcAft>
                          <a:spcPts val="0"/>
                        </a:spcAft>
                      </a:pP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rgbClr val="FFCC99"/>
                    </a:solidFill>
                  </a:tcPr>
                </a:tc>
                <a:extLst>
                  <a:ext uri="{0D108BD9-81ED-4DB2-BD59-A6C34878D82A}">
                    <a16:rowId xmlns:a16="http://schemas.microsoft.com/office/drawing/2014/main" val="543011352"/>
                  </a:ext>
                </a:extLst>
              </a:tr>
              <a:tr h="1260000">
                <a:tc vMerge="1">
                  <a:txBody>
                    <a:bodyPr/>
                    <a:lstStyle/>
                    <a:p>
                      <a:endParaRPr kumimoji="1" lang="ja-JP" altLang="en-US"/>
                    </a:p>
                  </a:txBody>
                  <a:tcPr/>
                </a:tc>
                <a:tc rowSpan="3">
                  <a:txBody>
                    <a:bodyPr/>
                    <a:lstStyle/>
                    <a:p>
                      <a:pPr marL="71755" marR="71755" algn="ctr">
                        <a:lnSpc>
                          <a:spcPts val="1200"/>
                        </a:lnSpc>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意 匠 ・ 色 彩</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vert="eaVert" anchor="ctr">
                    <a:solidFill>
                      <a:schemeClr val="accent4">
                        <a:lumMod val="20000"/>
                        <a:lumOff val="80000"/>
                      </a:schemeClr>
                    </a:solidFill>
                  </a:tcPr>
                </a:tc>
                <a:tc>
                  <a:txBody>
                    <a:bodyPr/>
                    <a:lstStyle/>
                    <a:p>
                      <a:pPr algn="ctr">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屋根</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chemeClr val="accent4">
                        <a:lumMod val="20000"/>
                        <a:lumOff val="80000"/>
                      </a:schemeClr>
                    </a:solidFill>
                  </a:tcPr>
                </a:tc>
                <a:tc>
                  <a:txBody>
                    <a:bodyPr/>
                    <a:lstStyle/>
                    <a:p>
                      <a:pPr marL="139700" indent="-139700" algn="just">
                        <a:lnSpc>
                          <a:spcPts val="1600"/>
                        </a:lnSpc>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・形状は切妻又は入母屋であること。（下屋を除く。）</a:t>
                      </a:r>
                    </a:p>
                    <a:p>
                      <a:pPr marL="139700" indent="-139700" algn="just">
                        <a:lnSpc>
                          <a:spcPts val="300"/>
                        </a:lnSpc>
                        <a:spcAft>
                          <a:spcPts val="0"/>
                        </a:spcAft>
                      </a:pPr>
                      <a:r>
                        <a:rPr lang="en-US" sz="1100" kern="100" dirty="0">
                          <a:effectLst/>
                          <a:latin typeface="UD デジタル 教科書体 NK-R" panose="02020400000000000000" pitchFamily="18" charset="-128"/>
                          <a:ea typeface="UD デジタル 教科書体 NK-R" panose="02020400000000000000" pitchFamily="18" charset="-128"/>
                        </a:rPr>
                        <a:t> </a:t>
                      </a:r>
                      <a:endParaRPr lang="ja-JP" sz="1100" kern="100" dirty="0">
                        <a:effectLst/>
                        <a:latin typeface="UD デジタル 教科書体 NK-R" panose="02020400000000000000" pitchFamily="18" charset="-128"/>
                        <a:ea typeface="UD デジタル 教科書体 NK-R" panose="02020400000000000000" pitchFamily="18" charset="-128"/>
                      </a:endParaRPr>
                    </a:p>
                    <a:p>
                      <a:pPr marL="139700" indent="-139700" algn="just">
                        <a:lnSpc>
                          <a:spcPts val="1600"/>
                        </a:lnSpc>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・仕上げは瓦葺き（下屋を除く。）とし、色彩は黒または灰色系であること。</a:t>
                      </a:r>
                    </a:p>
                    <a:p>
                      <a:pPr marL="139700" indent="-139700" algn="just">
                        <a:lnSpc>
                          <a:spcPts val="300"/>
                        </a:lnSpc>
                        <a:spcAft>
                          <a:spcPts val="0"/>
                        </a:spcAft>
                      </a:pPr>
                      <a:r>
                        <a:rPr lang="en-US" sz="1100" kern="100" dirty="0">
                          <a:effectLst/>
                          <a:latin typeface="UD デジタル 教科書体 NK-R" panose="02020400000000000000" pitchFamily="18" charset="-128"/>
                          <a:ea typeface="UD デジタル 教科書体 NK-R" panose="02020400000000000000" pitchFamily="18" charset="-128"/>
                        </a:rPr>
                        <a:t> </a:t>
                      </a:r>
                      <a:endParaRPr lang="ja-JP" sz="1100" kern="100" dirty="0">
                        <a:effectLst/>
                        <a:latin typeface="UD デジタル 教科書体 NK-R" panose="02020400000000000000" pitchFamily="18" charset="-128"/>
                        <a:ea typeface="UD デジタル 教科書体 NK-R" panose="02020400000000000000" pitchFamily="18" charset="-128"/>
                      </a:endParaRPr>
                    </a:p>
                    <a:p>
                      <a:pPr marL="139700" indent="-139700" algn="just">
                        <a:lnSpc>
                          <a:spcPts val="1600"/>
                        </a:lnSpc>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・下屋</a:t>
                      </a:r>
                      <a:r>
                        <a:rPr lang="ja-JP" sz="1100" kern="100" baseline="30000" dirty="0">
                          <a:effectLst/>
                          <a:latin typeface="UD デジタル 教科書体 NK-R" panose="02020400000000000000" pitchFamily="18" charset="-128"/>
                          <a:ea typeface="UD デジタル 教科書体 NK-R" panose="02020400000000000000" pitchFamily="18" charset="-128"/>
                        </a:rPr>
                        <a:t>※</a:t>
                      </a:r>
                      <a:r>
                        <a:rPr lang="ja-JP" sz="1100" kern="100" dirty="0">
                          <a:effectLst/>
                          <a:latin typeface="UD デジタル 教科書体 NK-R" panose="02020400000000000000" pitchFamily="18" charset="-128"/>
                          <a:ea typeface="UD デジタル 教科書体 NK-R" panose="02020400000000000000" pitchFamily="18" charset="-128"/>
                        </a:rPr>
                        <a:t>を設け、その下の柱又は壁で囲まれた部分の面積が</a:t>
                      </a:r>
                      <a:r>
                        <a:rPr lang="ja-JP" altLang="en-US" sz="1100" kern="100" dirty="0">
                          <a:effectLst/>
                          <a:latin typeface="UD デジタル 教科書体 NK-R" panose="02020400000000000000" pitchFamily="18" charset="-128"/>
                          <a:ea typeface="UD デジタル 教科書体 NK-R" panose="02020400000000000000" pitchFamily="18" charset="-128"/>
                        </a:rPr>
                        <a:t>１か所当たり</a:t>
                      </a:r>
                      <a:r>
                        <a:rPr lang="ja-JP" sz="1100" kern="100" dirty="0">
                          <a:effectLst/>
                          <a:latin typeface="UD デジタル 教科書体 NK-R" panose="02020400000000000000" pitchFamily="18" charset="-128"/>
                          <a:ea typeface="UD デジタル 教科書体 NK-R" panose="02020400000000000000" pitchFamily="18" charset="-128"/>
                        </a:rPr>
                        <a:t>３㎡以上であること。（平家建てを除く。）</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chemeClr val="accent4">
                        <a:lumMod val="20000"/>
                        <a:lumOff val="80000"/>
                      </a:schemeClr>
                    </a:solidFill>
                  </a:tcPr>
                </a:tc>
                <a:tc vMerge="1">
                  <a:txBody>
                    <a:bodyPr/>
                    <a:lstStyle/>
                    <a:p>
                      <a:pPr marL="139700" indent="-139700" algn="just">
                        <a:lnSpc>
                          <a:spcPts val="1600"/>
                        </a:lnSpc>
                        <a:spcAft>
                          <a:spcPts val="0"/>
                        </a:spcAft>
                      </a:pP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chemeClr val="accent4">
                        <a:lumMod val="20000"/>
                        <a:lumOff val="80000"/>
                      </a:schemeClr>
                    </a:solidFill>
                  </a:tcPr>
                </a:tc>
                <a:extLst>
                  <a:ext uri="{0D108BD9-81ED-4DB2-BD59-A6C34878D82A}">
                    <a16:rowId xmlns:a16="http://schemas.microsoft.com/office/drawing/2014/main" val="4105471194"/>
                  </a:ext>
                </a:extLst>
              </a:tr>
              <a:tr h="576000">
                <a:tc vMerge="1">
                  <a:txBody>
                    <a:bodyPr/>
                    <a:lstStyle/>
                    <a:p>
                      <a:endParaRPr kumimoji="1" lang="ja-JP" altLang="en-US"/>
                    </a:p>
                  </a:txBody>
                  <a:tcPr/>
                </a:tc>
                <a:tc vMerge="1">
                  <a:txBody>
                    <a:bodyPr/>
                    <a:lstStyle/>
                    <a:p>
                      <a:endParaRPr kumimoji="1" lang="ja-JP" altLang="en-US"/>
                    </a:p>
                  </a:txBody>
                  <a:tcPr/>
                </a:tc>
                <a:tc>
                  <a:txBody>
                    <a:bodyPr/>
                    <a:lstStyle/>
                    <a:p>
                      <a:pPr algn="ctr">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軒</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rgbClr val="FFCC99"/>
                    </a:solidFill>
                  </a:tcPr>
                </a:tc>
                <a:tc>
                  <a:txBody>
                    <a:bodyPr/>
                    <a:lstStyle/>
                    <a:p>
                      <a:pPr marL="139700" indent="-139700" algn="just">
                        <a:lnSpc>
                          <a:spcPts val="1600"/>
                        </a:lnSpc>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・軒を設け、やむを得ない事由がある場合を除き、軒の出は</a:t>
                      </a:r>
                      <a:r>
                        <a:rPr lang="en-US" sz="1100" kern="100" dirty="0">
                          <a:effectLst/>
                          <a:latin typeface="UD デジタル 教科書体 NK-R" panose="02020400000000000000" pitchFamily="18" charset="-128"/>
                          <a:ea typeface="UD デジタル 教科書体 NK-R" panose="02020400000000000000" pitchFamily="18" charset="-128"/>
                        </a:rPr>
                        <a:t>60</a:t>
                      </a:r>
                      <a:r>
                        <a:rPr lang="ja-JP" sz="1100" kern="100" dirty="0">
                          <a:effectLst/>
                          <a:latin typeface="UD デジタル 教科書体 NK-R" panose="02020400000000000000" pitchFamily="18" charset="-128"/>
                          <a:ea typeface="UD デジタル 教科書体 NK-R" panose="02020400000000000000" pitchFamily="18" charset="-128"/>
                        </a:rPr>
                        <a:t>㎝以上であること。</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rgbClr val="FFCC99"/>
                    </a:solidFill>
                  </a:tcPr>
                </a:tc>
                <a:tc vMerge="1">
                  <a:txBody>
                    <a:bodyPr/>
                    <a:lstStyle/>
                    <a:p>
                      <a:pPr marL="139700" indent="-139700" algn="just">
                        <a:lnSpc>
                          <a:spcPts val="1600"/>
                        </a:lnSpc>
                        <a:spcAft>
                          <a:spcPts val="0"/>
                        </a:spcAft>
                      </a:pP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rgbClr val="FFCC99"/>
                    </a:solidFill>
                  </a:tcPr>
                </a:tc>
                <a:extLst>
                  <a:ext uri="{0D108BD9-81ED-4DB2-BD59-A6C34878D82A}">
                    <a16:rowId xmlns:a16="http://schemas.microsoft.com/office/drawing/2014/main" val="4012833328"/>
                  </a:ext>
                </a:extLst>
              </a:tr>
              <a:tr h="1260000">
                <a:tc vMerge="1">
                  <a:txBody>
                    <a:bodyPr/>
                    <a:lstStyle/>
                    <a:p>
                      <a:endParaRPr kumimoji="1" lang="ja-JP" altLang="en-US"/>
                    </a:p>
                  </a:txBody>
                  <a:tcPr/>
                </a:tc>
                <a:tc vMerge="1">
                  <a:txBody>
                    <a:bodyPr/>
                    <a:lstStyle/>
                    <a:p>
                      <a:endParaRPr kumimoji="1" lang="ja-JP" altLang="en-US"/>
                    </a:p>
                  </a:txBody>
                  <a:tcPr/>
                </a:tc>
                <a:tc>
                  <a:txBody>
                    <a:bodyPr/>
                    <a:lstStyle/>
                    <a:p>
                      <a:pPr algn="ctr">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外壁</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chemeClr val="accent4">
                        <a:lumMod val="20000"/>
                        <a:lumOff val="80000"/>
                      </a:schemeClr>
                    </a:solidFill>
                  </a:tcPr>
                </a:tc>
                <a:tc>
                  <a:txBody>
                    <a:bodyPr/>
                    <a:lstStyle/>
                    <a:p>
                      <a:pPr marL="139700" indent="-139700" algn="just">
                        <a:lnSpc>
                          <a:spcPts val="1600"/>
                        </a:lnSpc>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・左官仕上げ又は板張りを外壁（開口部を含む。）面積の合計の５分の１以上使用していること。</a:t>
                      </a:r>
                    </a:p>
                    <a:p>
                      <a:pPr marL="139700" indent="-139700" algn="just">
                        <a:lnSpc>
                          <a:spcPts val="300"/>
                        </a:lnSpc>
                        <a:spcAft>
                          <a:spcPts val="0"/>
                        </a:spcAft>
                      </a:pPr>
                      <a:r>
                        <a:rPr lang="en-US" sz="1100" kern="100" dirty="0">
                          <a:effectLst/>
                          <a:latin typeface="UD デジタル 教科書体 NK-R" panose="02020400000000000000" pitchFamily="18" charset="-128"/>
                          <a:ea typeface="UD デジタル 教科書体 NK-R" panose="02020400000000000000" pitchFamily="18" charset="-128"/>
                        </a:rPr>
                        <a:t> </a:t>
                      </a:r>
                      <a:endParaRPr lang="ja-JP" sz="1100" kern="100" dirty="0">
                        <a:effectLst/>
                        <a:latin typeface="UD デジタル 教科書体 NK-R" panose="02020400000000000000" pitchFamily="18" charset="-128"/>
                        <a:ea typeface="UD デジタル 教科書体 NK-R" panose="02020400000000000000" pitchFamily="18" charset="-128"/>
                      </a:endParaRPr>
                    </a:p>
                    <a:p>
                      <a:pPr marL="139700" indent="-139700" algn="just">
                        <a:lnSpc>
                          <a:spcPts val="1600"/>
                        </a:lnSpc>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・色彩は景観計画の区域ごとの基準に適合していること。ただし、着色されていない自然系素材を使用し周辺の景観と調和している場合は、この限りでない。</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chemeClr val="accent4">
                        <a:lumMod val="20000"/>
                        <a:lumOff val="80000"/>
                      </a:schemeClr>
                    </a:solidFill>
                  </a:tcPr>
                </a:tc>
                <a:tc vMerge="1">
                  <a:txBody>
                    <a:bodyPr/>
                    <a:lstStyle/>
                    <a:p>
                      <a:pPr marL="139700" indent="-139700" algn="just">
                        <a:lnSpc>
                          <a:spcPts val="1600"/>
                        </a:lnSpc>
                        <a:spcAft>
                          <a:spcPts val="0"/>
                        </a:spcAft>
                      </a:pP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chemeClr val="accent4">
                        <a:lumMod val="20000"/>
                        <a:lumOff val="80000"/>
                      </a:schemeClr>
                    </a:solidFill>
                  </a:tcPr>
                </a:tc>
                <a:extLst>
                  <a:ext uri="{0D108BD9-81ED-4DB2-BD59-A6C34878D82A}">
                    <a16:rowId xmlns:a16="http://schemas.microsoft.com/office/drawing/2014/main" val="1856713726"/>
                  </a:ext>
                </a:extLst>
              </a:tr>
              <a:tr h="288000">
                <a:tc vMerge="1">
                  <a:txBody>
                    <a:bodyPr/>
                    <a:lstStyle/>
                    <a:p>
                      <a:endParaRPr kumimoji="1" lang="ja-JP" altLang="en-US"/>
                    </a:p>
                  </a:txBody>
                  <a:tcPr/>
                </a:tc>
                <a:tc gridSpan="2">
                  <a:txBody>
                    <a:bodyPr/>
                    <a:lstStyle/>
                    <a:p>
                      <a:pPr algn="ctr">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材料</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rgbClr val="FFCC99"/>
                    </a:solidFill>
                  </a:tcPr>
                </a:tc>
                <a:tc hMerge="1">
                  <a:txBody>
                    <a:bodyPr/>
                    <a:lstStyle/>
                    <a:p>
                      <a:endParaRPr kumimoji="1" lang="ja-JP" altLang="en-US"/>
                    </a:p>
                  </a:txBody>
                  <a:tcPr/>
                </a:tc>
                <a:tc>
                  <a:txBody>
                    <a:bodyPr/>
                    <a:lstStyle/>
                    <a:p>
                      <a:pPr algn="just">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・兵庫県産木材を</a:t>
                      </a:r>
                      <a:r>
                        <a:rPr lang="en-US" sz="1100" kern="100" dirty="0">
                          <a:effectLst/>
                          <a:latin typeface="UD デジタル 教科書体 NK-R" panose="02020400000000000000" pitchFamily="18" charset="-128"/>
                          <a:ea typeface="UD デジタル 教科書体 NK-R" panose="02020400000000000000" pitchFamily="18" charset="-128"/>
                        </a:rPr>
                        <a:t>10</a:t>
                      </a:r>
                      <a:r>
                        <a:rPr lang="ja-JP" sz="1100" kern="100" dirty="0">
                          <a:effectLst/>
                          <a:latin typeface="UD デジタル 教科書体 NK-R" panose="02020400000000000000" pitchFamily="18" charset="-128"/>
                          <a:ea typeface="UD デジタル 教科書体 NK-R" panose="02020400000000000000" pitchFamily="18" charset="-128"/>
                        </a:rPr>
                        <a:t>㎥以上使用していること。</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rgbClr val="FFCC99"/>
                    </a:solidFill>
                  </a:tcPr>
                </a:tc>
                <a:tc vMerge="1">
                  <a:txBody>
                    <a:bodyPr/>
                    <a:lstStyle/>
                    <a:p>
                      <a:pPr algn="just">
                        <a:spcAft>
                          <a:spcPts val="0"/>
                        </a:spcAft>
                      </a:pP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rgbClr val="FFCC99"/>
                    </a:solidFill>
                  </a:tcPr>
                </a:tc>
                <a:extLst>
                  <a:ext uri="{0D108BD9-81ED-4DB2-BD59-A6C34878D82A}">
                    <a16:rowId xmlns:a16="http://schemas.microsoft.com/office/drawing/2014/main" val="130151585"/>
                  </a:ext>
                </a:extLst>
              </a:tr>
              <a:tr h="972000">
                <a:tc vMerge="1">
                  <a:txBody>
                    <a:bodyPr/>
                    <a:lstStyle/>
                    <a:p>
                      <a:endParaRPr kumimoji="1" lang="ja-JP" altLang="en-US"/>
                    </a:p>
                  </a:txBody>
                  <a:tcPr/>
                </a:tc>
                <a:tc gridSpan="2">
                  <a:txBody>
                    <a:bodyPr/>
                    <a:lstStyle/>
                    <a:p>
                      <a:pPr algn="ctr">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居住環境</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chemeClr val="accent4">
                        <a:lumMod val="20000"/>
                        <a:lumOff val="80000"/>
                      </a:schemeClr>
                    </a:solidFill>
                  </a:tcPr>
                </a:tc>
                <a:tc hMerge="1">
                  <a:txBody>
                    <a:bodyPr/>
                    <a:lstStyle/>
                    <a:p>
                      <a:endParaRPr kumimoji="1" lang="ja-JP" altLang="en-US"/>
                    </a:p>
                  </a:txBody>
                  <a:tcPr/>
                </a:tc>
                <a:tc>
                  <a:txBody>
                    <a:bodyPr/>
                    <a:lstStyle/>
                    <a:p>
                      <a:pPr marL="139700" indent="-139700" algn="just">
                        <a:lnSpc>
                          <a:spcPts val="1600"/>
                        </a:lnSpc>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地区計画、景観計画、伝統的建造物群保存地区、条例によるまちなみの計画（整備計画、里づくり計画等）等の区域内である場合は、これらの計画（地区）の基準（伝統的建造物群保存地区は修景基準）に適合していること。</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chemeClr val="accent4">
                        <a:lumMod val="20000"/>
                        <a:lumOff val="80000"/>
                      </a:schemeClr>
                    </a:solidFill>
                  </a:tcPr>
                </a:tc>
                <a:tc vMerge="1">
                  <a:txBody>
                    <a:bodyPr/>
                    <a:lstStyle/>
                    <a:p>
                      <a:pPr marL="139700" indent="-139700" algn="just">
                        <a:lnSpc>
                          <a:spcPts val="1600"/>
                        </a:lnSpc>
                        <a:spcAft>
                          <a:spcPts val="0"/>
                        </a:spcAft>
                      </a:pP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chemeClr val="accent4">
                        <a:lumMod val="20000"/>
                        <a:lumOff val="80000"/>
                      </a:schemeClr>
                    </a:solidFill>
                  </a:tcPr>
                </a:tc>
                <a:extLst>
                  <a:ext uri="{0D108BD9-81ED-4DB2-BD59-A6C34878D82A}">
                    <a16:rowId xmlns:a16="http://schemas.microsoft.com/office/drawing/2014/main" val="3610919599"/>
                  </a:ext>
                </a:extLst>
              </a:tr>
              <a:tr h="288000">
                <a:tc rowSpan="4">
                  <a:txBody>
                    <a:bodyPr/>
                    <a:lstStyle/>
                    <a:p>
                      <a:pPr marL="71755" marR="71755" algn="ctr">
                        <a:lnSpc>
                          <a:spcPts val="1200"/>
                        </a:lnSpc>
                        <a:spcAft>
                          <a:spcPts val="0"/>
                        </a:spcAft>
                      </a:pPr>
                      <a:r>
                        <a:rPr lang="ja-JP" sz="1100" kern="100" dirty="0">
                          <a:effectLst/>
                          <a:latin typeface="UD デジタル 教科書体 NP-B" panose="02020700000000000000" pitchFamily="18" charset="-128"/>
                          <a:ea typeface="UD デジタル 教科書体 NP-B" panose="02020700000000000000" pitchFamily="18" charset="-128"/>
                        </a:rPr>
                        <a:t>任　意</a:t>
                      </a:r>
                      <a:endParaRPr lang="ja-JP" sz="1100" kern="100" dirty="0">
                        <a:effectLst/>
                        <a:latin typeface="UD デジタル 教科書体 NP-B" panose="02020700000000000000" pitchFamily="18" charset="-128"/>
                        <a:ea typeface="UD デジタル 教科書体 NP-B" panose="02020700000000000000" pitchFamily="18" charset="-128"/>
                        <a:cs typeface="Times New Roman" panose="02020603050405020304" pitchFamily="18" charset="0"/>
                      </a:endParaRPr>
                    </a:p>
                  </a:txBody>
                  <a:tcPr marL="34787" marR="34787" marT="0" marB="0" vert="eaVert" anchor="ctr">
                    <a:lnL w="12700" cmpd="sng">
                      <a:noFill/>
                    </a:lnL>
                    <a:solidFill>
                      <a:srgbClr val="318043"/>
                    </a:solidFill>
                  </a:tcPr>
                </a:tc>
                <a:tc gridSpan="2">
                  <a:txBody>
                    <a:bodyPr/>
                    <a:lstStyle/>
                    <a:p>
                      <a:pPr algn="ctr">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屋根</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rgbClr val="FFCC99"/>
                    </a:solidFill>
                  </a:tcPr>
                </a:tc>
                <a:tc hMerge="1">
                  <a:txBody>
                    <a:bodyPr/>
                    <a:lstStyle/>
                    <a:p>
                      <a:endParaRPr kumimoji="1" lang="ja-JP" altLang="en-US"/>
                    </a:p>
                  </a:txBody>
                  <a:tcPr/>
                </a:tc>
                <a:tc>
                  <a:txBody>
                    <a:bodyPr/>
                    <a:lstStyle/>
                    <a:p>
                      <a:pPr algn="just">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・和瓦葺き</a:t>
                      </a:r>
                      <a:r>
                        <a:rPr lang="ja-JP" altLang="en-US" sz="1100" kern="100" dirty="0">
                          <a:effectLst/>
                          <a:latin typeface="UD デジタル 教科書体 NK-R" panose="02020400000000000000" pitchFamily="18" charset="-128"/>
                          <a:ea typeface="UD デジタル 教科書体 NK-R" panose="02020400000000000000" pitchFamily="18" charset="-128"/>
                        </a:rPr>
                        <a:t>（</a:t>
                      </a:r>
                      <a:r>
                        <a:rPr lang="en-US" altLang="ja-JP" sz="1100" kern="100" dirty="0">
                          <a:effectLst/>
                          <a:latin typeface="UD デジタル 教科書体 NK-R" panose="02020400000000000000" pitchFamily="18" charset="-128"/>
                          <a:ea typeface="UD デジタル 教科書体 NK-R" panose="02020400000000000000" pitchFamily="18" charset="-128"/>
                        </a:rPr>
                        <a:t>J</a:t>
                      </a:r>
                      <a:r>
                        <a:rPr lang="ja-JP" altLang="en-US" sz="1100" kern="100">
                          <a:effectLst/>
                          <a:latin typeface="UD デジタル 教科書体 NK-R" panose="02020400000000000000" pitchFamily="18" charset="-128"/>
                          <a:ea typeface="UD デジタル 教科書体 NK-R" panose="02020400000000000000" pitchFamily="18" charset="-128"/>
                        </a:rPr>
                        <a:t>形）</a:t>
                      </a:r>
                      <a:r>
                        <a:rPr lang="ja-JP" sz="1100" kern="100">
                          <a:effectLst/>
                          <a:latin typeface="UD デジタル 教科書体 NK-R" panose="02020400000000000000" pitchFamily="18" charset="-128"/>
                          <a:ea typeface="UD デジタル 教科書体 NK-R" panose="02020400000000000000" pitchFamily="18" charset="-128"/>
                        </a:rPr>
                        <a:t>で</a:t>
                      </a:r>
                      <a:r>
                        <a:rPr lang="ja-JP" sz="1100" kern="100" dirty="0">
                          <a:effectLst/>
                          <a:latin typeface="UD デジタル 教科書体 NK-R" panose="02020400000000000000" pitchFamily="18" charset="-128"/>
                          <a:ea typeface="UD デジタル 教科書体 NK-R" panose="02020400000000000000" pitchFamily="18" charset="-128"/>
                        </a:rPr>
                        <a:t>あること。（下屋を除く。）</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rgbClr val="FFCC99"/>
                    </a:solidFill>
                  </a:tcPr>
                </a:tc>
                <a:tc rowSpan="3">
                  <a:txBody>
                    <a:bodyPr/>
                    <a:lstStyle/>
                    <a:p>
                      <a:pPr algn="ctr">
                        <a:spcAft>
                          <a:spcPts val="0"/>
                        </a:spcAft>
                      </a:pPr>
                      <a:r>
                        <a:rPr lang="ja-JP" altLang="en-US"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任意項目</a:t>
                      </a:r>
                      <a:r>
                        <a:rPr lang="en-US" alt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a:t>
                      </a:r>
                      <a:r>
                        <a:rPr lang="ja-JP" altLang="en-US"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項目につき</a:t>
                      </a:r>
                      <a:r>
                        <a:rPr lang="en-US" alt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10</a:t>
                      </a:r>
                      <a:r>
                        <a:rPr lang="ja-JP" altLang="en-US"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万円を加算</a:t>
                      </a:r>
                      <a:endParaRPr lang="en-US" alt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ctr">
                        <a:spcAft>
                          <a:spcPts val="0"/>
                        </a:spcAft>
                      </a:pPr>
                      <a:r>
                        <a:rPr lang="ja-JP" altLang="en-US"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（最高</a:t>
                      </a:r>
                      <a:r>
                        <a:rPr lang="en-US" alt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30</a:t>
                      </a:r>
                      <a:r>
                        <a:rPr lang="ja-JP" altLang="en-US"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万円）</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lnR w="12700" cmpd="sng">
                      <a:noFill/>
                    </a:lnR>
                    <a:solidFill>
                      <a:srgbClr val="FFCC99"/>
                    </a:solidFill>
                  </a:tcPr>
                </a:tc>
                <a:extLst>
                  <a:ext uri="{0D108BD9-81ED-4DB2-BD59-A6C34878D82A}">
                    <a16:rowId xmlns:a16="http://schemas.microsoft.com/office/drawing/2014/main" val="4081343832"/>
                  </a:ext>
                </a:extLst>
              </a:tr>
              <a:tr h="576000">
                <a:tc vMerge="1">
                  <a:txBody>
                    <a:bodyPr/>
                    <a:lstStyle/>
                    <a:p>
                      <a:endParaRPr kumimoji="1" lang="ja-JP" altLang="en-US"/>
                    </a:p>
                  </a:txBody>
                  <a:tcPr/>
                </a:tc>
                <a:tc gridSpan="2">
                  <a:txBody>
                    <a:bodyPr/>
                    <a:lstStyle/>
                    <a:p>
                      <a:pPr algn="ctr">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材料</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chemeClr val="accent4">
                        <a:lumMod val="20000"/>
                        <a:lumOff val="80000"/>
                      </a:schemeClr>
                    </a:solidFill>
                  </a:tcPr>
                </a:tc>
                <a:tc hMerge="1">
                  <a:txBody>
                    <a:bodyPr/>
                    <a:lstStyle/>
                    <a:p>
                      <a:endParaRPr kumimoji="1" lang="ja-JP" altLang="en-US"/>
                    </a:p>
                  </a:txBody>
                  <a:tcPr/>
                </a:tc>
                <a:tc>
                  <a:txBody>
                    <a:bodyPr/>
                    <a:lstStyle/>
                    <a:p>
                      <a:pPr marL="139700" indent="-139700" algn="just">
                        <a:lnSpc>
                          <a:spcPts val="1600"/>
                        </a:lnSpc>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・居室において、丹波篠山産木材を使用した「梁、柱、天井、壁、床」のいずれかが目視できること。</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chemeClr val="accent4">
                        <a:lumMod val="20000"/>
                        <a:lumOff val="80000"/>
                      </a:schemeClr>
                    </a:solidFill>
                  </a:tcPr>
                </a:tc>
                <a:tc vMerge="1">
                  <a:txBody>
                    <a:bodyPr/>
                    <a:lstStyle/>
                    <a:p>
                      <a:pPr marL="139700" indent="-139700" algn="just">
                        <a:lnSpc>
                          <a:spcPts val="1600"/>
                        </a:lnSpc>
                        <a:spcAft>
                          <a:spcPts val="0"/>
                        </a:spcAft>
                      </a:pP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chemeClr val="accent4">
                        <a:lumMod val="20000"/>
                        <a:lumOff val="80000"/>
                      </a:schemeClr>
                    </a:solidFill>
                  </a:tcPr>
                </a:tc>
                <a:extLst>
                  <a:ext uri="{0D108BD9-81ED-4DB2-BD59-A6C34878D82A}">
                    <a16:rowId xmlns:a16="http://schemas.microsoft.com/office/drawing/2014/main" val="1293911232"/>
                  </a:ext>
                </a:extLst>
              </a:tr>
              <a:tr h="576000">
                <a:tc vMerge="1">
                  <a:txBody>
                    <a:bodyPr/>
                    <a:lstStyle/>
                    <a:p>
                      <a:endParaRPr kumimoji="1" lang="ja-JP" altLang="en-US"/>
                    </a:p>
                  </a:txBody>
                  <a:tcPr/>
                </a:tc>
                <a:tc gridSpan="2">
                  <a:txBody>
                    <a:bodyPr/>
                    <a:lstStyle/>
                    <a:p>
                      <a:pPr algn="ctr">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長寿命化</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rgbClr val="FFCC99"/>
                    </a:solidFill>
                  </a:tcPr>
                </a:tc>
                <a:tc hMerge="1">
                  <a:txBody>
                    <a:bodyPr/>
                    <a:lstStyle/>
                    <a:p>
                      <a:endParaRPr kumimoji="1" lang="ja-JP" altLang="en-US"/>
                    </a:p>
                  </a:txBody>
                  <a:tcPr/>
                </a:tc>
                <a:tc>
                  <a:txBody>
                    <a:bodyPr/>
                    <a:lstStyle/>
                    <a:p>
                      <a:pPr marL="139700" indent="-139700" algn="just">
                        <a:lnSpc>
                          <a:spcPts val="1600"/>
                        </a:lnSpc>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・長期優良住宅の認定を受けている、又は住宅性能評価劣化対策等級３であること。</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rgbClr val="FFCC99"/>
                    </a:solidFill>
                  </a:tcPr>
                </a:tc>
                <a:tc vMerge="1">
                  <a:txBody>
                    <a:bodyPr/>
                    <a:lstStyle/>
                    <a:p>
                      <a:pPr marL="139700" indent="-139700" algn="just">
                        <a:lnSpc>
                          <a:spcPts val="1600"/>
                        </a:lnSpc>
                        <a:spcAft>
                          <a:spcPts val="0"/>
                        </a:spcAft>
                      </a:pP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rgbClr val="FFCC99"/>
                    </a:solidFill>
                  </a:tcPr>
                </a:tc>
                <a:extLst>
                  <a:ext uri="{0D108BD9-81ED-4DB2-BD59-A6C34878D82A}">
                    <a16:rowId xmlns:a16="http://schemas.microsoft.com/office/drawing/2014/main" val="2417757002"/>
                  </a:ext>
                </a:extLst>
              </a:tr>
              <a:tr h="576000">
                <a:tc vMerge="1">
                  <a:txBody>
                    <a:bodyPr/>
                    <a:lstStyle/>
                    <a:p>
                      <a:endParaRPr kumimoji="1" lang="ja-JP" altLang="en-US"/>
                    </a:p>
                  </a:txBody>
                  <a:tcPr/>
                </a:tc>
                <a:tc gridSpan="2">
                  <a:txBody>
                    <a:bodyPr/>
                    <a:lstStyle/>
                    <a:p>
                      <a:pPr algn="ctr">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市内工務店利用</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chemeClr val="accent4">
                        <a:lumMod val="20000"/>
                        <a:lumOff val="80000"/>
                      </a:schemeClr>
                    </a:solidFill>
                  </a:tcPr>
                </a:tc>
                <a:tc hMerge="1">
                  <a:txBody>
                    <a:bodyPr/>
                    <a:lstStyle/>
                    <a:p>
                      <a:endParaRPr kumimoji="1" lang="ja-JP" altLang="en-US"/>
                    </a:p>
                  </a:txBody>
                  <a:tcPr/>
                </a:tc>
                <a:tc>
                  <a:txBody>
                    <a:bodyPr/>
                    <a:lstStyle/>
                    <a:p>
                      <a:pPr algn="just">
                        <a:spcAft>
                          <a:spcPts val="0"/>
                        </a:spcAft>
                      </a:pPr>
                      <a:r>
                        <a:rPr lang="ja-JP" sz="1100" kern="100" dirty="0">
                          <a:effectLst/>
                          <a:latin typeface="UD デジタル 教科書体 NK-R" panose="02020400000000000000" pitchFamily="18" charset="-128"/>
                          <a:ea typeface="UD デジタル 教科書体 NK-R" panose="02020400000000000000" pitchFamily="18" charset="-128"/>
                        </a:rPr>
                        <a:t>・市内に主たる事業所を有する者による施工であること。</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solidFill>
                      <a:schemeClr val="accent4">
                        <a:lumMod val="20000"/>
                        <a:lumOff val="80000"/>
                      </a:schemeClr>
                    </a:solidFill>
                  </a:tcPr>
                </a:tc>
                <a:tc>
                  <a:txBody>
                    <a:bodyPr/>
                    <a:lstStyle/>
                    <a:p>
                      <a:pPr algn="ctr">
                        <a:spcAft>
                          <a:spcPts val="0"/>
                        </a:spcAft>
                      </a:pPr>
                      <a:r>
                        <a:rPr lang="en-US" alt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30</a:t>
                      </a:r>
                      <a:r>
                        <a:rPr lang="ja-JP" altLang="en-US"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万円を加算</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4787" marR="34787" marT="0" marB="0" anchor="ctr">
                    <a:lnR w="12700" cmpd="sng">
                      <a:noFill/>
                    </a:lnR>
                    <a:solidFill>
                      <a:srgbClr val="FFCC99"/>
                    </a:solidFill>
                  </a:tcPr>
                </a:tc>
                <a:extLst>
                  <a:ext uri="{0D108BD9-81ED-4DB2-BD59-A6C34878D82A}">
                    <a16:rowId xmlns:a16="http://schemas.microsoft.com/office/drawing/2014/main" val="1599625950"/>
                  </a:ext>
                </a:extLst>
              </a:tr>
            </a:tbl>
          </a:graphicData>
        </a:graphic>
      </p:graphicFrame>
      <p:sp>
        <p:nvSpPr>
          <p:cNvPr id="5" name="テキスト ボックス 4"/>
          <p:cNvSpPr txBox="1"/>
          <p:nvPr/>
        </p:nvSpPr>
        <p:spPr>
          <a:xfrm>
            <a:off x="1240367" y="9600753"/>
            <a:ext cx="5825066" cy="261610"/>
          </a:xfrm>
          <a:prstGeom prst="rect">
            <a:avLst/>
          </a:prstGeom>
          <a:noFill/>
        </p:spPr>
        <p:txBody>
          <a:bodyPr wrap="square" rtlCol="0">
            <a:spAutoFit/>
          </a:bodyPr>
          <a:lstStyle/>
          <a:p>
            <a:r>
              <a:rPr lang="ja-JP" altLang="ja-JP" sz="1100" dirty="0">
                <a:latin typeface="UD デジタル 教科書体 NK-R" panose="02020400000000000000" pitchFamily="18" charset="-128"/>
                <a:ea typeface="UD デジタル 教科書体 NK-R" panose="02020400000000000000" pitchFamily="18" charset="-128"/>
              </a:rPr>
              <a:t>※下屋…主屋から差しかけてつくり出した小屋根で、その下に柱又は壁を有する屋根をいう。</a:t>
            </a:r>
            <a:endParaRPr kumimoji="1" lang="ja-JP" altLang="en-US" dirty="0"/>
          </a:p>
        </p:txBody>
      </p:sp>
      <p:sp>
        <p:nvSpPr>
          <p:cNvPr id="6" name="角丸四角形 5"/>
          <p:cNvSpPr/>
          <p:nvPr/>
        </p:nvSpPr>
        <p:spPr>
          <a:xfrm>
            <a:off x="872972" y="1138697"/>
            <a:ext cx="5816906" cy="517793"/>
          </a:xfrm>
          <a:prstGeom prst="roundRect">
            <a:avLst/>
          </a:prstGeom>
          <a:solidFill>
            <a:srgbClr val="3180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bg1"/>
                </a:solidFill>
                <a:latin typeface="UD デジタル 教科書体 NK-B" panose="02020700000000000000" pitchFamily="18" charset="-128"/>
                <a:ea typeface="UD デジタル 教科書体 NK-B" panose="02020700000000000000" pitchFamily="18" charset="-128"/>
              </a:rPr>
              <a:t>丹波篠山の家認定基準</a:t>
            </a:r>
          </a:p>
        </p:txBody>
      </p:sp>
      <p:pic>
        <p:nvPicPr>
          <p:cNvPr id="11" name="図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2425" y="8697004"/>
            <a:ext cx="929636" cy="1438275"/>
          </a:xfrm>
          <a:prstGeom prst="rect">
            <a:avLst/>
          </a:prstGeom>
        </p:spPr>
      </p:pic>
      <p:pic>
        <p:nvPicPr>
          <p:cNvPr id="13" name="図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9176" y="-2371725"/>
            <a:ext cx="1390649" cy="1390649"/>
          </a:xfrm>
          <a:prstGeom prst="rect">
            <a:avLst/>
          </a:prstGeom>
        </p:spPr>
      </p:pic>
      <p:pic>
        <p:nvPicPr>
          <p:cNvPr id="14" name="図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973315" y="5909122"/>
            <a:ext cx="1876424" cy="1876424"/>
          </a:xfrm>
          <a:prstGeom prst="rect">
            <a:avLst/>
          </a:prstGeom>
        </p:spPr>
      </p:pic>
      <p:pic>
        <p:nvPicPr>
          <p:cNvPr id="17" name="図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973315" y="3271838"/>
            <a:ext cx="1145610" cy="1772417"/>
          </a:xfrm>
          <a:prstGeom prst="rect">
            <a:avLst/>
          </a:prstGeom>
        </p:spPr>
      </p:pic>
      <p:pic>
        <p:nvPicPr>
          <p:cNvPr id="18" name="図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611507" y="8650413"/>
            <a:ext cx="1066800" cy="1100450"/>
          </a:xfrm>
          <a:prstGeom prst="rect">
            <a:avLst/>
          </a:prstGeom>
        </p:spPr>
      </p:pic>
      <p:pic>
        <p:nvPicPr>
          <p:cNvPr id="16" name="図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95351" y="566304"/>
            <a:ext cx="1162543" cy="1098568"/>
          </a:xfrm>
          <a:prstGeom prst="rect">
            <a:avLst/>
          </a:prstGeom>
        </p:spPr>
      </p:pic>
      <p:sp>
        <p:nvSpPr>
          <p:cNvPr id="12" name="テキスト ボックス 11">
            <a:extLst>
              <a:ext uri="{FF2B5EF4-FFF2-40B4-BE49-F238E27FC236}">
                <a16:creationId xmlns:a16="http://schemas.microsoft.com/office/drawing/2014/main" id="{AFAAA64A-715C-4F06-9B08-2CFEC6374F42}"/>
              </a:ext>
            </a:extLst>
          </p:cNvPr>
          <p:cNvSpPr txBox="1"/>
          <p:nvPr/>
        </p:nvSpPr>
        <p:spPr>
          <a:xfrm>
            <a:off x="1240367" y="9862363"/>
            <a:ext cx="5825066" cy="261610"/>
          </a:xfrm>
          <a:prstGeom prst="rect">
            <a:avLst/>
          </a:prstGeom>
          <a:noFill/>
        </p:spPr>
        <p:txBody>
          <a:bodyPr wrap="square" rtlCol="0">
            <a:spAutoFit/>
          </a:bodyPr>
          <a:lstStyle/>
          <a:p>
            <a:r>
              <a:rPr lang="ja-JP" altLang="ja-JP" sz="1100" dirty="0">
                <a:latin typeface="UD デジタル 教科書体 NK-R" panose="02020400000000000000" pitchFamily="18" charset="-128"/>
                <a:ea typeface="UD デジタル 教科書体 NK-R" panose="02020400000000000000" pitchFamily="18" charset="-128"/>
              </a:rPr>
              <a:t>※補助対象経費…認定住宅の取得に要する費用が１，０００万円以上であること。</a:t>
            </a:r>
            <a:endParaRPr kumimoji="1" lang="ja-JP" altLang="en-US" sz="110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112555745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TotalTime>
  <Words>473</Words>
  <Application>Microsoft Office PowerPoint</Application>
  <PresentationFormat>ユーザー設定</PresentationFormat>
  <Paragraphs>45</Paragraphs>
  <Slides>1</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vt:i4>
      </vt:variant>
    </vt:vector>
  </HeadingPairs>
  <TitlesOfParts>
    <vt:vector size="11" baseType="lpstr">
      <vt:lpstr>UD デジタル 教科書体 NK-B</vt:lpstr>
      <vt:lpstr>UD デジタル 教科書体 NK-R</vt:lpstr>
      <vt:lpstr>UD デジタル 教科書体 NP-B</vt:lpstr>
      <vt:lpstr>游ゴシック</vt:lpstr>
      <vt:lpstr>游ゴシック Light</vt:lpstr>
      <vt:lpstr>Arial</vt:lpstr>
      <vt:lpstr>Calibri</vt:lpstr>
      <vt:lpstr>Calibri Light</vt:lpstr>
      <vt:lpstr>Times New Roman</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000958-senpukuji</dc:creator>
  <cp:lastModifiedBy>000223-okuyama</cp:lastModifiedBy>
  <cp:revision>12</cp:revision>
  <cp:lastPrinted>2021-04-26T09:30:16Z</cp:lastPrinted>
  <dcterms:created xsi:type="dcterms:W3CDTF">2021-04-17T11:48:12Z</dcterms:created>
  <dcterms:modified xsi:type="dcterms:W3CDTF">2023-05-10T04:57:42Z</dcterms:modified>
</cp:coreProperties>
</file>