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2"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FE"/>
    <a:srgbClr val="0033CC"/>
    <a:srgbClr val="00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65" autoAdjust="0"/>
    <p:restoredTop sz="94595" autoAdjust="0"/>
  </p:normalViewPr>
  <p:slideViewPr>
    <p:cSldViewPr>
      <p:cViewPr>
        <p:scale>
          <a:sx n="120" d="100"/>
          <a:sy n="120" d="100"/>
        </p:scale>
        <p:origin x="-906" y="1866"/>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236" tIns="46118" rIns="92236" bIns="46118" rtlCol="0"/>
          <a:lstStyle>
            <a:lvl1pPr algn="r">
              <a:defRPr sz="1200"/>
            </a:lvl1pPr>
          </a:lstStyle>
          <a:p>
            <a:fld id="{FD7BF96A-F919-4088-8AFA-76128F119725}" type="datetime1">
              <a:rPr lang="ja-JP" altLang="en-US" sz="1400" smtClean="0">
                <a:latin typeface="ＭＳ Ｐゴシック" pitchFamily="50" charset="-128"/>
                <a:ea typeface="ＭＳ Ｐゴシック" pitchFamily="50" charset="-128"/>
              </a:rPr>
              <a:pPr/>
              <a:t>2015/9/2</a:t>
            </a:fld>
            <a:endParaRPr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236" tIns="46118" rIns="92236" bIns="46118" rtlCol="0" anchor="b"/>
          <a:lstStyle>
            <a:lvl1pPr algn="r">
              <a:defRPr sz="1200"/>
            </a:lvl1pPr>
          </a:lstStyle>
          <a:p>
            <a:fld id="{A60C1D9C-4153-45A3-ABA8-5AC906D32479}" type="slidenum">
              <a:rPr kumimoji="1" lang="ja-JP" altLang="en-US" smtClean="0"/>
              <a:pPr/>
              <a:t>&lt;#&gt;</a:t>
            </a:fld>
            <a:endParaRPr kumimoji="1" lang="ja-JP" altLang="en-US"/>
          </a:p>
        </p:txBody>
      </p:sp>
    </p:spTree>
    <p:extLst>
      <p:ext uri="{BB962C8B-B14F-4D97-AF65-F5344CB8AC3E}">
        <p14:creationId xmlns="" xmlns:p14="http://schemas.microsoft.com/office/powerpoint/2010/main" val="1456108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400">
                <a:latin typeface="ＭＳ Ｐゴシック" pitchFamily="50" charset="-128"/>
                <a:ea typeface="ＭＳ Ｐゴシック" pitchFamily="50" charset="-128"/>
              </a:defRPr>
            </a:lvl1pPr>
          </a:lstStyle>
          <a:p>
            <a:fld id="{EEBD13C7-DC9F-4A97-9ED4-5433BAF60D59}" type="datetime1">
              <a:rPr lang="ja-JP" altLang="en-US" smtClean="0"/>
              <a:pPr/>
              <a:t>2015/9/2</a:t>
            </a:fld>
            <a:endParaRPr lang="en-US" altLang="ja-JP" dirty="0" smtClean="0"/>
          </a:p>
        </p:txBody>
      </p:sp>
      <p:sp>
        <p:nvSpPr>
          <p:cNvPr id="4" name="スライド イメージ プレースホルダー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FD35E722-DCEB-4B9B-850A-0990A504E40F}" type="slidenum">
              <a:rPr kumimoji="1" lang="ja-JP" altLang="en-US" smtClean="0"/>
              <a:pPr/>
              <a:t>&lt;#&gt;</a:t>
            </a:fld>
            <a:endParaRPr kumimoji="1" lang="ja-JP" altLang="en-US"/>
          </a:p>
        </p:txBody>
      </p:sp>
    </p:spTree>
    <p:extLst>
      <p:ext uri="{BB962C8B-B14F-4D97-AF65-F5344CB8AC3E}">
        <p14:creationId xmlns="" xmlns:p14="http://schemas.microsoft.com/office/powerpoint/2010/main" val="2869269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pPr/>
              <a:t>1</a:t>
            </a:fld>
            <a:endParaRPr kumimoji="1" lang="ja-JP" altLang="en-US"/>
          </a:p>
        </p:txBody>
      </p:sp>
    </p:spTree>
    <p:extLst>
      <p:ext uri="{BB962C8B-B14F-4D97-AF65-F5344CB8AC3E}">
        <p14:creationId xmlns=""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Tree>
    <p:extLst>
      <p:ext uri="{BB962C8B-B14F-4D97-AF65-F5344CB8AC3E}">
        <p14:creationId xmlns="" xmlns:p14="http://schemas.microsoft.com/office/powerpoint/2010/main" val="154680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3771690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33022759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4778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1615992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1885012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1270264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 xmlns:p14="http://schemas.microsoft.com/office/powerpoint/2010/main" val="298952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Tree>
    <p:extLst>
      <p:ext uri="{BB962C8B-B14F-4D97-AF65-F5344CB8AC3E}">
        <p14:creationId xmlns="" xmlns:p14="http://schemas.microsoft.com/office/powerpoint/2010/main" val="13513005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Tree>
    <p:extLst>
      <p:ext uri="{BB962C8B-B14F-4D97-AF65-F5344CB8AC3E}">
        <p14:creationId xmlns="" xmlns:p14="http://schemas.microsoft.com/office/powerpoint/2010/main" val="35942174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&lt;#&gt;</a:t>
            </a:fld>
            <a:endParaRPr kumimoji="1" lang="ja-JP" altLang="en-US"/>
          </a:p>
        </p:txBody>
      </p:sp>
    </p:spTree>
    <p:extLst>
      <p:ext uri="{BB962C8B-B14F-4D97-AF65-F5344CB8AC3E}">
        <p14:creationId xmlns="" xmlns:p14="http://schemas.microsoft.com/office/powerpoint/2010/main" val="4963557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pPr/>
              <a:t>&lt;#&gt;</a:t>
            </a:fld>
            <a:endParaRPr kumimoji="1" lang="ja-JP" altLang="en-US"/>
          </a:p>
        </p:txBody>
      </p:sp>
    </p:spTree>
    <p:extLst>
      <p:ext uri="{BB962C8B-B14F-4D97-AF65-F5344CB8AC3E}">
        <p14:creationId xmlns=""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表 58"/>
          <p:cNvGraphicFramePr>
            <a:graphicFrameLocks noGrp="1"/>
          </p:cNvGraphicFramePr>
          <p:nvPr>
            <p:extLst>
              <p:ext uri="{D42A27DB-BD31-4B8C-83A1-F6EECF244321}">
                <p14:modId xmlns="" xmlns:p14="http://schemas.microsoft.com/office/powerpoint/2010/main" val="1110199119"/>
              </p:ext>
            </p:extLst>
          </p:nvPr>
        </p:nvGraphicFramePr>
        <p:xfrm>
          <a:off x="142852" y="285720"/>
          <a:ext cx="6572296" cy="944944"/>
        </p:xfrm>
        <a:graphic>
          <a:graphicData uri="http://schemas.openxmlformats.org/drawingml/2006/table">
            <a:tbl>
              <a:tblPr firstRow="1" bandRow="1">
                <a:tableStyleId>{5940675A-B579-460E-94D1-54222C63F5DA}</a:tableStyleId>
              </a:tblPr>
              <a:tblGrid>
                <a:gridCol w="1000132"/>
                <a:gridCol w="5572164"/>
              </a:tblGrid>
              <a:tr h="228421">
                <a:tc>
                  <a:txBody>
                    <a:bodyPr/>
                    <a:lstStyle/>
                    <a:p>
                      <a:pPr algn="ctr"/>
                      <a:r>
                        <a:rPr kumimoji="1" lang="ja-JP" altLang="en-US" sz="1400" dirty="0" smtClean="0">
                          <a:solidFill>
                            <a:schemeClr val="tx1"/>
                          </a:solidFill>
                          <a:latin typeface="+mn-ea"/>
                          <a:ea typeface="+mn-ea"/>
                        </a:rPr>
                        <a:t>市区町村</a:t>
                      </a:r>
                      <a:endParaRPr kumimoji="1" lang="en-US" altLang="ja-JP" sz="1400" dirty="0" smtClean="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400" dirty="0" smtClean="0">
                          <a:solidFill>
                            <a:schemeClr val="tx1"/>
                          </a:solidFill>
                          <a:latin typeface="+mn-ea"/>
                          <a:ea typeface="+mn-ea"/>
                        </a:rPr>
                        <a:t>篠山市</a:t>
                      </a:r>
                      <a:endParaRPr kumimoji="1" lang="en-US" altLang="ja-JP" sz="1400" dirty="0" smtClean="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tr>
              <a:tr h="479659">
                <a:tc>
                  <a:txBody>
                    <a:bodyPr/>
                    <a:lstStyle/>
                    <a:p>
                      <a:pPr algn="ctr"/>
                      <a:r>
                        <a:rPr kumimoji="1" lang="ja-JP" altLang="en-US" sz="1200" dirty="0" smtClean="0">
                          <a:solidFill>
                            <a:schemeClr val="tx1"/>
                          </a:solidFill>
                          <a:latin typeface="+mn-ea"/>
                          <a:ea typeface="+mn-ea"/>
                        </a:rPr>
                        <a:t>認定連携　創業支援　事業者</a:t>
                      </a:r>
                      <a:endParaRPr kumimoji="1" lang="en-US" altLang="ja-JP" sz="12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400" dirty="0" smtClean="0">
                          <a:solidFill>
                            <a:schemeClr val="tx1"/>
                          </a:solidFill>
                          <a:latin typeface="+mn-ea"/>
                          <a:ea typeface="+mn-ea"/>
                        </a:rPr>
                        <a:t>篠山市商工会</a:t>
                      </a:r>
                      <a:endParaRPr kumimoji="1" lang="en-US" altLang="ja-JP" sz="14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tr>
            </a:tbl>
          </a:graphicData>
        </a:graphic>
      </p:graphicFrame>
      <p:graphicFrame>
        <p:nvGraphicFramePr>
          <p:cNvPr id="68" name="表 67"/>
          <p:cNvGraphicFramePr>
            <a:graphicFrameLocks noGrp="1"/>
          </p:cNvGraphicFramePr>
          <p:nvPr>
            <p:extLst>
              <p:ext uri="{D42A27DB-BD31-4B8C-83A1-F6EECF244321}">
                <p14:modId xmlns="" xmlns:p14="http://schemas.microsoft.com/office/powerpoint/2010/main" val="1822100011"/>
              </p:ext>
            </p:extLst>
          </p:nvPr>
        </p:nvGraphicFramePr>
        <p:xfrm>
          <a:off x="113457" y="5857884"/>
          <a:ext cx="6627911" cy="3216712"/>
        </p:xfrm>
        <a:graphic>
          <a:graphicData uri="http://schemas.openxmlformats.org/drawingml/2006/table">
            <a:tbl>
              <a:tblPr firstRow="1" bandRow="1">
                <a:tableStyleId>{5940675A-B579-460E-94D1-54222C63F5DA}</a:tableStyleId>
              </a:tblPr>
              <a:tblGrid>
                <a:gridCol w="6627911"/>
              </a:tblGrid>
              <a:tr h="3216712">
                <a:tc>
                  <a:txBody>
                    <a:bodyPr/>
                    <a:lstStyle/>
                    <a:p>
                      <a:endParaRPr kumimoji="1" lang="ja-JP" altLang="en-US" sz="1400" dirty="0">
                        <a:solidFill>
                          <a:schemeClr val="tx1"/>
                        </a:solidFill>
                        <a:latin typeface="HG丸ｺﾞｼｯｸM-PRO" pitchFamily="50" charset="-128"/>
                        <a:ea typeface="HG丸ｺﾞｼｯｸM-PRO" pitchFamily="50" charset="-128"/>
                      </a:endParaRPr>
                    </a:p>
                    <a:p>
                      <a:pPr>
                        <a:lnSpc>
                          <a:spcPct val="100000"/>
                        </a:lnSpc>
                      </a:pPr>
                      <a:endParaRPr kumimoji="1" lang="ja-JP" altLang="en-US" sz="1200" dirty="0">
                        <a:solidFill>
                          <a:schemeClr val="tx1"/>
                        </a:solidFill>
                        <a:latin typeface="HG丸ｺﾞｼｯｸM-PRO" pitchFamily="50" charset="-128"/>
                        <a:ea typeface="HG丸ｺﾞｼｯｸM-PRO" pitchFamily="50" charset="-128"/>
                      </a:endParaRPr>
                    </a:p>
                  </a:txBody>
                  <a:tcPr marL="91461" marR="91461" marT="45719" marB="45719">
                    <a:noFill/>
                  </a:tcPr>
                </a:tc>
              </a:tr>
            </a:tbl>
          </a:graphicData>
        </a:graphic>
      </p:graphicFrame>
      <p:sp>
        <p:nvSpPr>
          <p:cNvPr id="70" name="テキスト ボックス 6"/>
          <p:cNvSpPr txBox="1">
            <a:spLocks noChangeArrowheads="1"/>
          </p:cNvSpPr>
          <p:nvPr/>
        </p:nvSpPr>
        <p:spPr bwMode="auto">
          <a:xfrm>
            <a:off x="-142900" y="5929322"/>
            <a:ext cx="322937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smtClean="0"/>
              <a:t>    ＜</a:t>
            </a:r>
            <a:r>
              <a:rPr lang="ja-JP" altLang="en-US" sz="1400" b="1" dirty="0"/>
              <a:t>全体像</a:t>
            </a:r>
            <a:r>
              <a:rPr lang="ja-JP" altLang="en-US" sz="1400" b="1" dirty="0" smtClean="0"/>
              <a:t>＞</a:t>
            </a:r>
            <a:r>
              <a:rPr lang="ja-JP" altLang="en-US" sz="1400" b="1" dirty="0"/>
              <a:t>　</a:t>
            </a:r>
            <a:endParaRPr lang="en-US" altLang="ja-JP" sz="1400" b="1" dirty="0" smtClean="0"/>
          </a:p>
          <a:p>
            <a:pPr eaLnBrk="1" hangingPunct="1"/>
            <a:r>
              <a:rPr lang="ja-JP" altLang="en-US" sz="1400" b="1" dirty="0"/>
              <a:t>　</a:t>
            </a:r>
            <a:r>
              <a:rPr lang="ja-JP" altLang="en-US" sz="1400" b="1" dirty="0" smtClean="0"/>
              <a:t>　　</a:t>
            </a:r>
            <a:r>
              <a:rPr lang="en-US" altLang="ja-JP" sz="1100" b="1" dirty="0" smtClean="0"/>
              <a:t>※</a:t>
            </a:r>
            <a:r>
              <a:rPr lang="ja-JP" altLang="en-US" sz="1100" b="1" dirty="0" smtClean="0"/>
              <a:t>下線は特定創業支援事業</a:t>
            </a:r>
            <a:endParaRPr lang="ja-JP" altLang="en-US" sz="1100" b="1" dirty="0"/>
          </a:p>
        </p:txBody>
      </p:sp>
      <p:sp>
        <p:nvSpPr>
          <p:cNvPr id="71" name="ドーナツ 70"/>
          <p:cNvSpPr/>
          <p:nvPr/>
        </p:nvSpPr>
        <p:spPr>
          <a:xfrm rot="915669">
            <a:off x="1549295" y="6814820"/>
            <a:ext cx="3659819" cy="1406350"/>
          </a:xfrm>
          <a:prstGeom prst="donut">
            <a:avLst>
              <a:gd name="adj" fmla="val 714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72" name="Rectangle 5"/>
          <p:cNvSpPr>
            <a:spLocks noChangeArrowheads="1"/>
          </p:cNvSpPr>
          <p:nvPr/>
        </p:nvSpPr>
        <p:spPr bwMode="auto">
          <a:xfrm>
            <a:off x="1214422" y="7643834"/>
            <a:ext cx="1643074" cy="1009649"/>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lgn="l">
              <a:defRPr/>
            </a:pPr>
            <a:r>
              <a:rPr lang="ja-JP" altLang="en-US" sz="1200" dirty="0" smtClean="0">
                <a:solidFill>
                  <a:schemeClr val="tx1"/>
                </a:solidFill>
                <a:latin typeface="+mn-ea"/>
              </a:rPr>
              <a:t>・</a:t>
            </a:r>
            <a:r>
              <a:rPr lang="ja-JP" altLang="en-US" sz="1200" dirty="0">
                <a:solidFill>
                  <a:schemeClr val="tx1"/>
                </a:solidFill>
                <a:latin typeface="+mn-ea"/>
              </a:rPr>
              <a:t>相談窓口の</a:t>
            </a:r>
            <a:r>
              <a:rPr lang="ja-JP" altLang="en-US" sz="1200" dirty="0" smtClean="0">
                <a:solidFill>
                  <a:schemeClr val="tx1"/>
                </a:solidFill>
                <a:latin typeface="+mn-ea"/>
              </a:rPr>
              <a:t>設置</a:t>
            </a:r>
            <a:endParaRPr lang="en-US" altLang="ja-JP" sz="1200" dirty="0">
              <a:solidFill>
                <a:schemeClr val="tx1"/>
              </a:solidFill>
              <a:latin typeface="+mn-ea"/>
            </a:endParaRPr>
          </a:p>
          <a:p>
            <a:pPr algn="l">
              <a:defRPr/>
            </a:pPr>
            <a:r>
              <a:rPr lang="ja-JP" altLang="en-US" sz="1200" dirty="0" smtClean="0">
                <a:solidFill>
                  <a:schemeClr val="tx1"/>
                </a:solidFill>
                <a:latin typeface="+mn-ea"/>
              </a:rPr>
              <a:t>・起業支援助成制度</a:t>
            </a:r>
            <a:endParaRPr lang="en-US" altLang="ja-JP" sz="1200" dirty="0" smtClean="0">
              <a:solidFill>
                <a:schemeClr val="tx1"/>
              </a:solidFill>
              <a:latin typeface="+mn-ea"/>
            </a:endParaRPr>
          </a:p>
          <a:p>
            <a:pPr algn="l">
              <a:defRPr/>
            </a:pPr>
            <a:r>
              <a:rPr lang="ja-JP" altLang="en-US" sz="1200" dirty="0" smtClean="0">
                <a:solidFill>
                  <a:schemeClr val="tx1"/>
                </a:solidFill>
                <a:latin typeface="+mn-ea"/>
              </a:rPr>
              <a:t>・各種団体の施策、セミナー等の広報活動</a:t>
            </a:r>
            <a:endParaRPr lang="en-US" altLang="ja-JP" sz="1200" dirty="0">
              <a:solidFill>
                <a:schemeClr val="tx1"/>
              </a:solidFill>
              <a:latin typeface="Calibri" pitchFamily="34" charset="0"/>
            </a:endParaRPr>
          </a:p>
        </p:txBody>
      </p:sp>
      <p:sp>
        <p:nvSpPr>
          <p:cNvPr id="73" name="角丸四角形 72"/>
          <p:cNvSpPr/>
          <p:nvPr/>
        </p:nvSpPr>
        <p:spPr bwMode="auto">
          <a:xfrm>
            <a:off x="1571612" y="7500958"/>
            <a:ext cx="857256" cy="280987"/>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smtClean="0">
                <a:solidFill>
                  <a:schemeClr val="tx1"/>
                </a:solidFill>
              </a:rPr>
              <a:t>篠山市</a:t>
            </a:r>
            <a:endParaRPr lang="en-US" altLang="ja-JP" sz="1400" b="1" dirty="0">
              <a:solidFill>
                <a:schemeClr val="tx1"/>
              </a:solidFill>
            </a:endParaRPr>
          </a:p>
        </p:txBody>
      </p:sp>
      <p:sp>
        <p:nvSpPr>
          <p:cNvPr id="74" name="Rectangle 5"/>
          <p:cNvSpPr>
            <a:spLocks noChangeArrowheads="1"/>
          </p:cNvSpPr>
          <p:nvPr/>
        </p:nvSpPr>
        <p:spPr bwMode="auto">
          <a:xfrm>
            <a:off x="2214554" y="6286512"/>
            <a:ext cx="1643075" cy="857256"/>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l">
              <a:defRPr/>
            </a:pPr>
            <a:r>
              <a:rPr lang="ja-JP" altLang="en-US" sz="1200" dirty="0" smtClean="0">
                <a:solidFill>
                  <a:schemeClr val="tx1"/>
                </a:solidFill>
                <a:latin typeface="+mn-ea"/>
              </a:rPr>
              <a:t>・</a:t>
            </a:r>
            <a:r>
              <a:rPr lang="ja-JP" altLang="en-US" sz="1200" u="sng" dirty="0" smtClean="0">
                <a:solidFill>
                  <a:schemeClr val="tx1"/>
                </a:solidFill>
                <a:latin typeface="+mn-ea"/>
              </a:rPr>
              <a:t>創業塾</a:t>
            </a:r>
            <a:r>
              <a:rPr lang="ja-JP" altLang="en-US" sz="1200" u="sng" dirty="0">
                <a:solidFill>
                  <a:schemeClr val="tx1"/>
                </a:solidFill>
                <a:latin typeface="+mn-ea"/>
              </a:rPr>
              <a:t>を</a:t>
            </a:r>
            <a:r>
              <a:rPr lang="ja-JP" altLang="en-US" sz="1200" u="sng" dirty="0" smtClean="0">
                <a:solidFill>
                  <a:schemeClr val="tx1"/>
                </a:solidFill>
                <a:latin typeface="+mn-ea"/>
              </a:rPr>
              <a:t>実施</a:t>
            </a:r>
            <a:endParaRPr lang="en-US" altLang="ja-JP" sz="1200" dirty="0" smtClean="0">
              <a:solidFill>
                <a:schemeClr val="tx1"/>
              </a:solidFill>
              <a:latin typeface="+mn-ea"/>
            </a:endParaRPr>
          </a:p>
          <a:p>
            <a:pPr algn="l">
              <a:defRPr/>
            </a:pPr>
            <a:r>
              <a:rPr lang="ja-JP" altLang="en-US" sz="1200" dirty="0" smtClean="0">
                <a:solidFill>
                  <a:schemeClr val="tx1"/>
                </a:solidFill>
                <a:latin typeface="+mn-ea"/>
              </a:rPr>
              <a:t>・</a:t>
            </a:r>
            <a:r>
              <a:rPr lang="ja-JP" altLang="en-US" sz="1200" u="sng" dirty="0" smtClean="0">
                <a:solidFill>
                  <a:schemeClr val="tx1"/>
                </a:solidFill>
                <a:latin typeface="+mn-ea"/>
              </a:rPr>
              <a:t>創業相談</a:t>
            </a:r>
            <a:endParaRPr lang="en-US" altLang="ja-JP" sz="1200" u="sng" dirty="0" smtClean="0">
              <a:solidFill>
                <a:schemeClr val="tx1"/>
              </a:solidFill>
              <a:latin typeface="+mn-ea"/>
            </a:endParaRPr>
          </a:p>
          <a:p>
            <a:pPr>
              <a:defRPr/>
            </a:pPr>
            <a:r>
              <a:rPr lang="ja-JP" altLang="en-US" sz="1200" dirty="0" smtClean="0">
                <a:solidFill>
                  <a:schemeClr val="tx1"/>
                </a:solidFill>
                <a:latin typeface="+mn-ea"/>
              </a:rPr>
              <a:t>・各種団体の施策、セミナー等の広報活動</a:t>
            </a:r>
            <a:endParaRPr lang="en-US" altLang="ja-JP" sz="1200" dirty="0">
              <a:solidFill>
                <a:schemeClr val="tx1"/>
              </a:solidFill>
              <a:latin typeface="+mn-ea"/>
            </a:endParaRPr>
          </a:p>
        </p:txBody>
      </p:sp>
      <p:sp>
        <p:nvSpPr>
          <p:cNvPr id="75" name="角丸四角形 74"/>
          <p:cNvSpPr/>
          <p:nvPr/>
        </p:nvSpPr>
        <p:spPr bwMode="auto">
          <a:xfrm>
            <a:off x="2143116" y="6000760"/>
            <a:ext cx="1530350"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smtClean="0">
                <a:solidFill>
                  <a:schemeClr val="tx1"/>
                </a:solidFill>
              </a:rPr>
              <a:t>篠山市商工会</a:t>
            </a:r>
            <a:endParaRPr lang="en-US" altLang="ja-JP" sz="1400" b="1" dirty="0">
              <a:solidFill>
                <a:schemeClr val="tx1"/>
              </a:solidFill>
            </a:endParaRPr>
          </a:p>
        </p:txBody>
      </p:sp>
      <p:sp>
        <p:nvSpPr>
          <p:cNvPr id="76" name="Rectangle 5"/>
          <p:cNvSpPr>
            <a:spLocks noChangeArrowheads="1"/>
          </p:cNvSpPr>
          <p:nvPr/>
        </p:nvSpPr>
        <p:spPr bwMode="auto">
          <a:xfrm>
            <a:off x="4857760" y="8072462"/>
            <a:ext cx="1071570" cy="638175"/>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defRPr/>
            </a:pPr>
            <a:endParaRPr lang="en-US" altLang="ja-JP" sz="1200" dirty="0">
              <a:solidFill>
                <a:schemeClr val="tx1"/>
              </a:solidFill>
              <a:latin typeface="Calibri" pitchFamily="34" charset="0"/>
            </a:endParaRPr>
          </a:p>
          <a:p>
            <a:pPr algn="l">
              <a:defRPr/>
            </a:pPr>
            <a:r>
              <a:rPr lang="ja-JP" altLang="en-US" sz="1200" dirty="0" smtClean="0">
                <a:solidFill>
                  <a:schemeClr val="tx1"/>
                </a:solidFill>
                <a:latin typeface="Calibri" pitchFamily="34" charset="0"/>
              </a:rPr>
              <a:t>・創業相談</a:t>
            </a:r>
            <a:endParaRPr lang="en-US" altLang="ja-JP" sz="1200" dirty="0">
              <a:solidFill>
                <a:schemeClr val="tx1"/>
              </a:solidFill>
              <a:latin typeface="Calibri" pitchFamily="34" charset="0"/>
            </a:endParaRPr>
          </a:p>
          <a:p>
            <a:pPr algn="l">
              <a:defRPr/>
            </a:pPr>
            <a:r>
              <a:rPr lang="ja-JP" altLang="en-US" sz="1200" dirty="0" smtClean="0">
                <a:solidFill>
                  <a:schemeClr val="tx1"/>
                </a:solidFill>
                <a:latin typeface="Calibri" pitchFamily="34" charset="0"/>
              </a:rPr>
              <a:t>・創業融資</a:t>
            </a:r>
            <a:endParaRPr lang="en-US" altLang="ja-JP" sz="1200" dirty="0">
              <a:solidFill>
                <a:schemeClr val="tx1"/>
              </a:solidFill>
              <a:latin typeface="Calibri" pitchFamily="34" charset="0"/>
            </a:endParaRPr>
          </a:p>
        </p:txBody>
      </p:sp>
      <p:sp>
        <p:nvSpPr>
          <p:cNvPr id="77" name="角丸四角形 76"/>
          <p:cNvSpPr/>
          <p:nvPr/>
        </p:nvSpPr>
        <p:spPr bwMode="auto">
          <a:xfrm>
            <a:off x="4500570" y="7754962"/>
            <a:ext cx="1857388" cy="460376"/>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smtClean="0">
                <a:solidFill>
                  <a:schemeClr val="tx1"/>
                </a:solidFill>
              </a:rPr>
              <a:t>㈱日本政策金融公庫尼崎支店</a:t>
            </a:r>
            <a:endParaRPr lang="en-US" altLang="ja-JP" sz="1400" b="1" dirty="0">
              <a:solidFill>
                <a:schemeClr val="tx1"/>
              </a:solidFill>
            </a:endParaRPr>
          </a:p>
        </p:txBody>
      </p:sp>
      <p:sp>
        <p:nvSpPr>
          <p:cNvPr id="78" name="ストライプ矢印 77"/>
          <p:cNvSpPr/>
          <p:nvPr/>
        </p:nvSpPr>
        <p:spPr>
          <a:xfrm rot="16200000">
            <a:off x="3572082" y="7715066"/>
            <a:ext cx="440906" cy="1584325"/>
          </a:xfrm>
          <a:prstGeom prst="stripedRightArrow">
            <a:avLst>
              <a:gd name="adj1" fmla="val 50400"/>
              <a:gd name="adj2" fmla="val 52948"/>
            </a:avLst>
          </a:prstGeom>
          <a:solidFill>
            <a:schemeClr val="accent1">
              <a:lumMod val="9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82" name="テキスト ボックス 115"/>
          <p:cNvSpPr txBox="1">
            <a:spLocks noChangeArrowheads="1"/>
          </p:cNvSpPr>
          <p:nvPr/>
        </p:nvSpPr>
        <p:spPr bwMode="auto">
          <a:xfrm>
            <a:off x="2348880" y="8666608"/>
            <a:ext cx="21971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a:solidFill>
                  <a:srgbClr val="FF0000"/>
                </a:solidFill>
              </a:rPr>
              <a:t>創業希望者、創業者</a:t>
            </a:r>
          </a:p>
        </p:txBody>
      </p:sp>
      <p:sp>
        <p:nvSpPr>
          <p:cNvPr id="85" name="Rectangle 5"/>
          <p:cNvSpPr>
            <a:spLocks noChangeArrowheads="1"/>
          </p:cNvSpPr>
          <p:nvPr/>
        </p:nvSpPr>
        <p:spPr bwMode="auto">
          <a:xfrm>
            <a:off x="5143512" y="6929454"/>
            <a:ext cx="1375491" cy="642942"/>
          </a:xfrm>
          <a:prstGeom prst="rect">
            <a:avLst/>
          </a:prstGeom>
          <a:gradFill>
            <a:gsLst>
              <a:gs pos="0">
                <a:srgbClr val="CCFFCC"/>
              </a:gs>
              <a:gs pos="50000">
                <a:schemeClr val="bg1"/>
              </a:gs>
              <a:gs pos="100000">
                <a:schemeClr val="bg1"/>
              </a:gs>
            </a:gsLst>
            <a:lin ang="5400000" scaled="0"/>
          </a:gradFill>
          <a:ln w="15875">
            <a:solidFill>
              <a:schemeClr val="accent1">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l">
              <a:defRPr/>
            </a:pPr>
            <a:r>
              <a:rPr lang="ja-JP" altLang="en-US" sz="1200" dirty="0" smtClean="0">
                <a:solidFill>
                  <a:schemeClr val="tx1"/>
                </a:solidFill>
                <a:latin typeface="Calibri" pitchFamily="34" charset="0"/>
              </a:rPr>
              <a:t>・情報提供</a:t>
            </a:r>
            <a:endParaRPr lang="en-US" altLang="ja-JP" sz="1200" dirty="0" smtClean="0">
              <a:solidFill>
                <a:schemeClr val="tx1"/>
              </a:solidFill>
              <a:latin typeface="Calibri" pitchFamily="34" charset="0"/>
            </a:endParaRPr>
          </a:p>
          <a:p>
            <a:pPr algn="l">
              <a:defRPr/>
            </a:pPr>
            <a:r>
              <a:rPr lang="ja-JP" altLang="en-US" sz="1200" dirty="0" smtClean="0">
                <a:solidFill>
                  <a:schemeClr val="tx1"/>
                </a:solidFill>
                <a:latin typeface="Calibri" pitchFamily="34" charset="0"/>
              </a:rPr>
              <a:t>・創業融資</a:t>
            </a:r>
            <a:endParaRPr lang="en-US" altLang="ja-JP" sz="1200" dirty="0" smtClean="0">
              <a:solidFill>
                <a:schemeClr val="tx1"/>
              </a:solidFill>
              <a:latin typeface="Calibri" pitchFamily="34" charset="0"/>
            </a:endParaRPr>
          </a:p>
          <a:p>
            <a:pPr algn="l">
              <a:defRPr/>
            </a:pPr>
            <a:r>
              <a:rPr lang="ja-JP" altLang="en-US" sz="1200" dirty="0" smtClean="0">
                <a:solidFill>
                  <a:schemeClr val="tx1"/>
                </a:solidFill>
                <a:latin typeface="Calibri" pitchFamily="34" charset="0"/>
              </a:rPr>
              <a:t>・創業相談</a:t>
            </a:r>
            <a:endParaRPr lang="en-US" altLang="ja-JP" sz="1200" dirty="0">
              <a:solidFill>
                <a:schemeClr val="tx1"/>
              </a:solidFill>
              <a:latin typeface="Calibri" pitchFamily="34" charset="0"/>
            </a:endParaRPr>
          </a:p>
        </p:txBody>
      </p:sp>
      <p:sp>
        <p:nvSpPr>
          <p:cNvPr id="86" name="角丸四角形 85"/>
          <p:cNvSpPr/>
          <p:nvPr/>
        </p:nvSpPr>
        <p:spPr bwMode="auto">
          <a:xfrm>
            <a:off x="4697436" y="5929322"/>
            <a:ext cx="2017712" cy="1000132"/>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smtClean="0">
                <a:solidFill>
                  <a:schemeClr val="tx1"/>
                </a:solidFill>
              </a:rPr>
              <a:t>市内金融機関</a:t>
            </a:r>
            <a:endParaRPr lang="en-US" altLang="ja-JP" sz="1400" b="1" dirty="0" smtClean="0">
              <a:solidFill>
                <a:schemeClr val="tx1"/>
              </a:solidFill>
            </a:endParaRPr>
          </a:p>
          <a:p>
            <a:pPr fontAlgn="auto">
              <a:spcBef>
                <a:spcPts val="0"/>
              </a:spcBef>
              <a:spcAft>
                <a:spcPts val="0"/>
              </a:spcAft>
              <a:defRPr/>
            </a:pPr>
            <a:r>
              <a:rPr lang="en-US" altLang="ja-JP" sz="1100" b="1" dirty="0" smtClean="0">
                <a:solidFill>
                  <a:schemeClr val="tx1"/>
                </a:solidFill>
              </a:rPr>
              <a:t> </a:t>
            </a:r>
            <a:r>
              <a:rPr lang="ja-JP" altLang="en-US" sz="1000" b="1" dirty="0" smtClean="0">
                <a:solidFill>
                  <a:schemeClr val="tx1"/>
                </a:solidFill>
              </a:rPr>
              <a:t>但馬銀行篠山支店、</a:t>
            </a:r>
            <a:endParaRPr lang="en-US" altLang="ja-JP" sz="1000" b="1" dirty="0" smtClean="0">
              <a:solidFill>
                <a:schemeClr val="tx1"/>
              </a:solidFill>
            </a:endParaRPr>
          </a:p>
          <a:p>
            <a:pPr fontAlgn="auto">
              <a:spcBef>
                <a:spcPts val="0"/>
              </a:spcBef>
              <a:spcAft>
                <a:spcPts val="0"/>
              </a:spcAft>
              <a:defRPr/>
            </a:pPr>
            <a:r>
              <a:rPr lang="ja-JP" altLang="en-US" sz="1000" b="1" dirty="0" smtClean="0">
                <a:solidFill>
                  <a:schemeClr val="tx1"/>
                </a:solidFill>
              </a:rPr>
              <a:t>兵庫県信用組合篠山支店、</a:t>
            </a:r>
            <a:endParaRPr lang="en-US" altLang="ja-JP" sz="1000" b="1" dirty="0" smtClean="0">
              <a:solidFill>
                <a:schemeClr val="tx1"/>
              </a:solidFill>
            </a:endParaRPr>
          </a:p>
          <a:p>
            <a:pPr fontAlgn="auto">
              <a:spcBef>
                <a:spcPts val="0"/>
              </a:spcBef>
              <a:spcAft>
                <a:spcPts val="0"/>
              </a:spcAft>
              <a:defRPr/>
            </a:pPr>
            <a:r>
              <a:rPr lang="ja-JP" altLang="en-US" sz="1000" b="1" dirty="0" smtClean="0">
                <a:solidFill>
                  <a:schemeClr val="tx1"/>
                </a:solidFill>
              </a:rPr>
              <a:t>中兵庫信用金庫</a:t>
            </a:r>
            <a:r>
              <a:rPr lang="ja-JP" altLang="en-US" sz="1000" b="1" smtClean="0">
                <a:solidFill>
                  <a:schemeClr val="tx1"/>
                </a:solidFill>
              </a:rPr>
              <a:t>篠山支店・城東支店・古市支店・丹南</a:t>
            </a:r>
            <a:r>
              <a:rPr lang="ja-JP" altLang="en-US" sz="1000" b="1" dirty="0" smtClean="0">
                <a:solidFill>
                  <a:schemeClr val="tx1"/>
                </a:solidFill>
              </a:rPr>
              <a:t>支店</a:t>
            </a:r>
            <a:endParaRPr lang="en-US" altLang="ja-JP" sz="1000" b="1" dirty="0">
              <a:solidFill>
                <a:schemeClr val="tx1"/>
              </a:solidFill>
            </a:endParaRPr>
          </a:p>
        </p:txBody>
      </p:sp>
      <p:sp>
        <p:nvSpPr>
          <p:cNvPr id="88" name="正方形/長方形 125"/>
          <p:cNvSpPr>
            <a:spLocks noChangeArrowheads="1"/>
          </p:cNvSpPr>
          <p:nvPr/>
        </p:nvSpPr>
        <p:spPr bwMode="auto">
          <a:xfrm>
            <a:off x="3929066" y="6692917"/>
            <a:ext cx="592138"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1400" b="1" dirty="0"/>
              <a:t>連 携</a:t>
            </a:r>
          </a:p>
        </p:txBody>
      </p:sp>
      <p:graphicFrame>
        <p:nvGraphicFramePr>
          <p:cNvPr id="93" name="表 92"/>
          <p:cNvGraphicFramePr>
            <a:graphicFrameLocks noGrp="1"/>
          </p:cNvGraphicFramePr>
          <p:nvPr>
            <p:extLst>
              <p:ext uri="{D42A27DB-BD31-4B8C-83A1-F6EECF244321}">
                <p14:modId xmlns="" xmlns:p14="http://schemas.microsoft.com/office/powerpoint/2010/main" val="185284463"/>
              </p:ext>
            </p:extLst>
          </p:nvPr>
        </p:nvGraphicFramePr>
        <p:xfrm>
          <a:off x="142852" y="1285853"/>
          <a:ext cx="6572296" cy="1071569"/>
        </p:xfrm>
        <a:graphic>
          <a:graphicData uri="http://schemas.openxmlformats.org/drawingml/2006/table">
            <a:tbl>
              <a:tblPr firstRow="1" bandRow="1">
                <a:tableStyleId>{5940675A-B579-460E-94D1-54222C63F5DA}</a:tableStyleId>
              </a:tblPr>
              <a:tblGrid>
                <a:gridCol w="1000132"/>
                <a:gridCol w="5572164"/>
              </a:tblGrid>
              <a:tr h="1071569">
                <a:tc>
                  <a:txBody>
                    <a:bodyPr/>
                    <a:lstStyle/>
                    <a:p>
                      <a:pPr algn="ctr"/>
                      <a:r>
                        <a:rPr kumimoji="1" lang="ja-JP" altLang="en-US" sz="1400" dirty="0" smtClean="0">
                          <a:latin typeface="+mn-ea"/>
                          <a:ea typeface="+mn-ea"/>
                        </a:rPr>
                        <a:t>概　要</a:t>
                      </a:r>
                      <a:endParaRPr kumimoji="1" lang="ja-JP" altLang="en-US" sz="14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baseline="0" dirty="0" smtClean="0">
                          <a:latin typeface="+mn-ea"/>
                          <a:ea typeface="+mn-ea"/>
                        </a:rPr>
                        <a:t>　篠山</a:t>
                      </a:r>
                      <a:r>
                        <a:rPr lang="ja-JP" altLang="en-US" sz="1200" dirty="0" smtClean="0">
                          <a:latin typeface="+mn-ea"/>
                          <a:ea typeface="+mn-ea"/>
                        </a:rPr>
                        <a:t>市</a:t>
                      </a:r>
                      <a:r>
                        <a:rPr lang="ja-JP" altLang="en-US" sz="1200" smtClean="0">
                          <a:latin typeface="+mn-ea"/>
                          <a:ea typeface="+mn-ea"/>
                        </a:rPr>
                        <a:t>では、</a:t>
                      </a:r>
                      <a:r>
                        <a:rPr lang="ja-JP" altLang="en-US" sz="1200" dirty="0" smtClean="0">
                          <a:latin typeface="+mn-ea"/>
                          <a:ea typeface="+mn-ea"/>
                        </a:rPr>
                        <a:t>これまで篠山市起業支援助成制度を活用し起業者の育成を行ってきましたが、本計画により、創業支援の体制を強化することで、年間１０件の創業の実現を目指します。　</a:t>
                      </a:r>
                      <a:endParaRPr lang="en-US" altLang="ja-JP" sz="1200" dirty="0" smtClean="0">
                        <a:latin typeface="+mn-ea"/>
                        <a:ea typeface="+mn-ea"/>
                      </a:endParaRPr>
                    </a:p>
                    <a:p>
                      <a:r>
                        <a:rPr lang="ja-JP" altLang="en-US" sz="1200" dirty="0" smtClean="0">
                          <a:latin typeface="+mn-ea"/>
                          <a:ea typeface="+mn-ea"/>
                        </a:rPr>
                        <a:t>　平成２７年～３２年にかけて、創業希望者に対して、窓口相談、創業塾による支援を実施します。</a:t>
                      </a:r>
                      <a:endParaRPr kumimoji="1" lang="en-US" altLang="ja-JP" sz="1200" dirty="0" smtClean="0">
                        <a:latin typeface="+mn-ea"/>
                        <a:ea typeface="+mn-ea"/>
                      </a:endParaRPr>
                    </a:p>
                  </a:txBody>
                  <a:tcPr marL="91461" marR="91461" marT="45721" marB="45721" anchor="ctr">
                    <a:noFill/>
                  </a:tcPr>
                </a:tc>
              </a:tr>
            </a:tbl>
          </a:graphicData>
        </a:graphic>
      </p:graphicFrame>
      <p:graphicFrame>
        <p:nvGraphicFramePr>
          <p:cNvPr id="94" name="表 93"/>
          <p:cNvGraphicFramePr>
            <a:graphicFrameLocks noGrp="1"/>
          </p:cNvGraphicFramePr>
          <p:nvPr>
            <p:extLst>
              <p:ext uri="{D42A27DB-BD31-4B8C-83A1-F6EECF244321}">
                <p14:modId xmlns="" xmlns:p14="http://schemas.microsoft.com/office/powerpoint/2010/main" val="2411117452"/>
              </p:ext>
            </p:extLst>
          </p:nvPr>
        </p:nvGraphicFramePr>
        <p:xfrm>
          <a:off x="142852" y="2784500"/>
          <a:ext cx="6572296" cy="3001946"/>
        </p:xfrm>
        <a:graphic>
          <a:graphicData uri="http://schemas.openxmlformats.org/drawingml/2006/table">
            <a:tbl>
              <a:tblPr firstRow="1" bandRow="1">
                <a:tableStyleId>{5940675A-B579-460E-94D1-54222C63F5DA}</a:tableStyleId>
              </a:tblPr>
              <a:tblGrid>
                <a:gridCol w="500066"/>
                <a:gridCol w="6072230"/>
              </a:tblGrid>
              <a:tr h="3001946">
                <a:tc>
                  <a:txBody>
                    <a:bodyPr/>
                    <a:lstStyle/>
                    <a:p>
                      <a:pPr algn="ctr"/>
                      <a:r>
                        <a:rPr kumimoji="1" lang="ja-JP" altLang="en-US" sz="1400" dirty="0" smtClean="0">
                          <a:solidFill>
                            <a:schemeClr val="tx1"/>
                          </a:solidFill>
                          <a:latin typeface="HG丸ｺﾞｼｯｸM-PRO" pitchFamily="50" charset="-128"/>
                          <a:ea typeface="HG丸ｺﾞｼｯｸM-PRO" pitchFamily="50" charset="-128"/>
                        </a:rPr>
                        <a:t>特徴</a:t>
                      </a:r>
                      <a:endParaRPr kumimoji="1" lang="ja-JP" altLang="en-US" sz="1400" dirty="0">
                        <a:solidFill>
                          <a:schemeClr val="tx1"/>
                        </a:solidFill>
                        <a:latin typeface="HG丸ｺﾞｼｯｸM-PRO" pitchFamily="50" charset="-128"/>
                        <a:ea typeface="HG丸ｺﾞｼｯｸM-PRO" pitchFamily="50" charset="-128"/>
                      </a:endParaRPr>
                    </a:p>
                  </a:txBody>
                  <a:tcPr marL="91461" marR="91461" marT="45694" marB="45694"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篠山市では、ビジネスモデルの構築、資金調達など創業に必要となる要素に応じて、関係機関の強みを生かした適切な創業支援の提供を行います。</a:t>
                      </a:r>
                      <a:endParaRPr kumimoji="1" lang="en-US" altLang="ja-JP" sz="12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また、篠山市は篠山市商工会と連携し、日本遺産にも認定された豊富な地域資源を活用して創業の促進を図ります。</a:t>
                      </a:r>
                      <a:endParaRPr kumimoji="1" lang="ja-JP" altLang="en-US" sz="1200" dirty="0">
                        <a:solidFill>
                          <a:schemeClr val="tx1"/>
                        </a:solidFill>
                        <a:latin typeface="+mn-ea"/>
                        <a:ea typeface="+mn-ea"/>
                      </a:endParaRPr>
                    </a:p>
                  </a:txBody>
                  <a:tcPr marL="91461" marR="91461" marT="45694" marB="45694"/>
                </a:tc>
              </a:tr>
            </a:tbl>
          </a:graphicData>
        </a:graphic>
      </p:graphicFrame>
      <p:graphicFrame>
        <p:nvGraphicFramePr>
          <p:cNvPr id="31" name="表 30"/>
          <p:cNvGraphicFramePr>
            <a:graphicFrameLocks noGrp="1"/>
          </p:cNvGraphicFramePr>
          <p:nvPr>
            <p:extLst>
              <p:ext uri="{D42A27DB-BD31-4B8C-83A1-F6EECF244321}">
                <p14:modId xmlns="" xmlns:p14="http://schemas.microsoft.com/office/powerpoint/2010/main" val="1307606515"/>
              </p:ext>
            </p:extLst>
          </p:nvPr>
        </p:nvGraphicFramePr>
        <p:xfrm>
          <a:off x="142852" y="2357422"/>
          <a:ext cx="6572296" cy="274322"/>
        </p:xfrm>
        <a:graphic>
          <a:graphicData uri="http://schemas.openxmlformats.org/drawingml/2006/table">
            <a:tbl>
              <a:tblPr firstRow="1" bandRow="1">
                <a:tableStyleId>{5940675A-B579-460E-94D1-54222C63F5DA}</a:tableStyleId>
              </a:tblPr>
              <a:tblGrid>
                <a:gridCol w="1000132"/>
                <a:gridCol w="5572164"/>
              </a:tblGrid>
              <a:tr h="216024">
                <a:tc>
                  <a:txBody>
                    <a:bodyPr/>
                    <a:lstStyle/>
                    <a:p>
                      <a:pPr algn="ctr"/>
                      <a:r>
                        <a:rPr kumimoji="1" lang="ja-JP" altLang="en-US" sz="1200" dirty="0" smtClean="0">
                          <a:solidFill>
                            <a:schemeClr val="tx1"/>
                          </a:solidFill>
                          <a:latin typeface="+mn-ea"/>
                          <a:ea typeface="+mn-ea"/>
                        </a:rPr>
                        <a:t>年間目標数</a:t>
                      </a:r>
                      <a:endParaRPr kumimoji="1" lang="ja-JP" altLang="en-US" sz="12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dirty="0" smtClean="0">
                          <a:solidFill>
                            <a:schemeClr val="tx1"/>
                          </a:solidFill>
                          <a:latin typeface="+mn-ea"/>
                          <a:ea typeface="+mn-ea"/>
                        </a:rPr>
                        <a:t>創業支援対象者数：４０件　　　　　　　　創業者数：１０件</a:t>
                      </a:r>
                      <a:endParaRPr lang="en-US" altLang="ja-JP" sz="1200" dirty="0" smtClean="0">
                        <a:solidFill>
                          <a:schemeClr val="tx1"/>
                        </a:solidFill>
                        <a:latin typeface="+mn-ea"/>
                        <a:ea typeface="+mn-ea"/>
                      </a:endParaRPr>
                    </a:p>
                  </a:txBody>
                  <a:tcPr marL="91461" marR="91461" marT="45721" marB="45721" anchor="ctr">
                    <a:noFill/>
                  </a:tcPr>
                </a:tc>
              </a:tr>
            </a:tbl>
          </a:graphicData>
        </a:graphic>
      </p:graphicFrame>
      <p:sp>
        <p:nvSpPr>
          <p:cNvPr id="2" name="スライド番号プレースホルダー 1"/>
          <p:cNvSpPr>
            <a:spLocks noGrp="1"/>
          </p:cNvSpPr>
          <p:nvPr>
            <p:ph type="sldNum" sz="quarter" idx="12"/>
          </p:nvPr>
        </p:nvSpPr>
        <p:spPr>
          <a:xfrm>
            <a:off x="5157192" y="8693679"/>
            <a:ext cx="1600200" cy="486833"/>
          </a:xfrm>
        </p:spPr>
        <p:txBody>
          <a:bodyPr/>
          <a:lstStyle/>
          <a:p>
            <a:fld id="{D9550142-B990-490A-A107-ED7302A7FD52}" type="slidenum">
              <a:rPr kumimoji="1" lang="ja-JP" altLang="en-US" smtClean="0"/>
              <a:pPr/>
              <a:t>1</a:t>
            </a:fld>
            <a:endParaRPr kumimoji="1" lang="ja-JP" altLang="en-US" dirty="0"/>
          </a:p>
        </p:txBody>
      </p:sp>
      <p:sp>
        <p:nvSpPr>
          <p:cNvPr id="32" name="下矢印 31"/>
          <p:cNvSpPr/>
          <p:nvPr/>
        </p:nvSpPr>
        <p:spPr>
          <a:xfrm rot="16200000">
            <a:off x="4071942" y="6143636"/>
            <a:ext cx="42862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2"/>
          <p:cNvPicPr>
            <a:picLocks noChangeAspect="1" noChangeArrowheads="1"/>
          </p:cNvPicPr>
          <p:nvPr/>
        </p:nvPicPr>
        <p:blipFill>
          <a:blip r:embed="rId3"/>
          <a:srcRect/>
          <a:stretch>
            <a:fillRect/>
          </a:stretch>
        </p:blipFill>
        <p:spPr bwMode="auto">
          <a:xfrm>
            <a:off x="857232" y="3714744"/>
            <a:ext cx="5778403" cy="914400"/>
          </a:xfrm>
          <a:prstGeom prst="rect">
            <a:avLst/>
          </a:prstGeom>
          <a:noFill/>
          <a:ln w="9525">
            <a:noFill/>
            <a:miter lim="800000"/>
            <a:headEnd/>
            <a:tailEnd/>
          </a:ln>
          <a:effectLst/>
        </p:spPr>
      </p:pic>
      <p:graphicFrame>
        <p:nvGraphicFramePr>
          <p:cNvPr id="35" name="表 34"/>
          <p:cNvGraphicFramePr>
            <a:graphicFrameLocks noGrp="1"/>
          </p:cNvGraphicFramePr>
          <p:nvPr/>
        </p:nvGraphicFramePr>
        <p:xfrm>
          <a:off x="785794" y="4714876"/>
          <a:ext cx="5643605" cy="982081"/>
        </p:xfrm>
        <a:graphic>
          <a:graphicData uri="http://schemas.openxmlformats.org/drawingml/2006/table">
            <a:tbl>
              <a:tblPr/>
              <a:tblGrid>
                <a:gridCol w="564359"/>
                <a:gridCol w="61607"/>
                <a:gridCol w="538806"/>
                <a:gridCol w="87161"/>
                <a:gridCol w="538806"/>
                <a:gridCol w="87161"/>
                <a:gridCol w="600567"/>
                <a:gridCol w="25400"/>
                <a:gridCol w="538806"/>
                <a:gridCol w="87161"/>
                <a:gridCol w="538806"/>
                <a:gridCol w="87161"/>
                <a:gridCol w="538806"/>
                <a:gridCol w="87161"/>
                <a:gridCol w="556386"/>
                <a:gridCol w="69580"/>
                <a:gridCol w="635871"/>
              </a:tblGrid>
              <a:tr h="433441">
                <a:tc>
                  <a:txBody>
                    <a:bodyPr/>
                    <a:lstStyle/>
                    <a:p>
                      <a:pPr algn="just" fontAlgn="t"/>
                      <a:r>
                        <a:rPr lang="ja-JP" sz="600" b="0" i="0" u="sng" strike="noStrike" dirty="0">
                          <a:solidFill>
                            <a:srgbClr val="000000"/>
                          </a:solidFill>
                          <a:latin typeface="ＭＳ 明朝"/>
                        </a:rPr>
                        <a:t>１．地域資源の活用の仕方</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dirty="0">
                          <a:solidFill>
                            <a:srgbClr val="000000"/>
                          </a:solidFill>
                          <a:latin typeface="ＭＳ 明朝"/>
                        </a:rPr>
                        <a:t>２．ターゲット市場の見つけ方</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dirty="0">
                          <a:solidFill>
                            <a:srgbClr val="000000"/>
                          </a:solidFill>
                          <a:latin typeface="ＭＳ 明朝"/>
                        </a:rPr>
                        <a:t>３．ビジネスモデルの構築の仕方</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dirty="0">
                          <a:solidFill>
                            <a:srgbClr val="000000"/>
                          </a:solidFill>
                          <a:latin typeface="ＭＳ 明朝"/>
                        </a:rPr>
                        <a:t>４．売れる商品・サービスの作り方</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dirty="0">
                          <a:solidFill>
                            <a:srgbClr val="000000"/>
                          </a:solidFill>
                          <a:latin typeface="ＭＳ 明朝"/>
                        </a:rPr>
                        <a:t>５．適正価格の設定</a:t>
                      </a:r>
                      <a:r>
                        <a:rPr lang="ja-JP" sz="600" b="0" i="0" u="sng" strike="noStrike" dirty="0" smtClean="0">
                          <a:solidFill>
                            <a:srgbClr val="000000"/>
                          </a:solidFill>
                          <a:latin typeface="ＭＳ 明朝"/>
                        </a:rPr>
                        <a:t>と</a:t>
                      </a:r>
                      <a:r>
                        <a:rPr lang="ja-JP" altLang="en-US" sz="600" b="0" i="0" u="sng" strike="noStrike" dirty="0" smtClean="0">
                          <a:solidFill>
                            <a:srgbClr val="000000"/>
                          </a:solidFill>
                          <a:latin typeface="ＭＳ 明朝"/>
                        </a:rPr>
                        <a:t>効果的</a:t>
                      </a:r>
                      <a:r>
                        <a:rPr lang="ja-JP" sz="600" b="0" i="0" u="sng" strike="noStrike" dirty="0" smtClean="0">
                          <a:solidFill>
                            <a:srgbClr val="000000"/>
                          </a:solidFill>
                          <a:latin typeface="ＭＳ 明朝"/>
                        </a:rPr>
                        <a:t>な</a:t>
                      </a:r>
                      <a:r>
                        <a:rPr lang="ja-JP" sz="600" b="0" i="0" u="sng" strike="noStrike" dirty="0">
                          <a:solidFill>
                            <a:srgbClr val="000000"/>
                          </a:solidFill>
                          <a:latin typeface="ＭＳ 明朝"/>
                        </a:rPr>
                        <a:t>販売方法</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a:solidFill>
                            <a:srgbClr val="000000"/>
                          </a:solidFill>
                          <a:latin typeface="ＭＳ 明朝"/>
                        </a:rPr>
                        <a:t>６．資金調達</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a:solidFill>
                            <a:srgbClr val="000000"/>
                          </a:solidFill>
                          <a:latin typeface="ＭＳ 明朝"/>
                        </a:rPr>
                        <a:t>７．事業計画書の作成</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just" fontAlgn="t"/>
                      <a:r>
                        <a:rPr lang="ja-JP" sz="600" b="0" i="0" u="sng" strike="noStrike">
                          <a:solidFill>
                            <a:srgbClr val="000000"/>
                          </a:solidFill>
                          <a:latin typeface="ＭＳ 明朝"/>
                        </a:rPr>
                        <a:t>８．許認可、手続き</a:t>
                      </a:r>
                    </a:p>
                  </a:txBody>
                  <a:tcPr marL="0" marR="0" marT="0" marB="0">
                    <a:lnL>
                      <a:noFill/>
                    </a:lnL>
                    <a:lnR>
                      <a:noFill/>
                    </a:lnR>
                    <a:lnT>
                      <a:noFill/>
                    </a:lnT>
                    <a:lnB>
                      <a:noFill/>
                    </a:lnB>
                  </a:tcPr>
                </a:tc>
                <a:tc>
                  <a:txBody>
                    <a:bodyPr/>
                    <a:lstStyle/>
                    <a:p>
                      <a:pPr algn="just" fontAlgn="t"/>
                      <a:endParaRPr lang="ja-JP" sz="600" b="0" i="0" u="sng" strike="noStrike">
                        <a:solidFill>
                          <a:srgbClr val="000000"/>
                        </a:solidFill>
                        <a:latin typeface="ＭＳ 明朝"/>
                      </a:endParaRPr>
                    </a:p>
                  </a:txBody>
                  <a:tcPr marL="0" marR="0" marT="0" marB="0">
                    <a:lnL>
                      <a:noFill/>
                    </a:lnL>
                    <a:lnR>
                      <a:noFill/>
                    </a:lnR>
                    <a:lnT>
                      <a:noFill/>
                    </a:lnT>
                    <a:lnB>
                      <a:noFill/>
                    </a:lnB>
                  </a:tcPr>
                </a:tc>
                <a:tc>
                  <a:txBody>
                    <a:bodyPr/>
                    <a:lstStyle/>
                    <a:p>
                      <a:pPr algn="l" fontAlgn="ctr"/>
                      <a:r>
                        <a:rPr lang="ja-JP" sz="600" b="0" i="0" u="sng" strike="noStrike">
                          <a:solidFill>
                            <a:srgbClr val="000000"/>
                          </a:solidFill>
                          <a:latin typeface="ＭＳ 明朝"/>
                        </a:rPr>
                        <a:t>９．コア事業の事業展開の可能性や関連事業への拡大可能性</a:t>
                      </a:r>
                    </a:p>
                  </a:txBody>
                  <a:tcPr marL="0" marR="0" marT="0" marB="0" anchor="ctr">
                    <a:lnL>
                      <a:noFill/>
                    </a:lnL>
                    <a:lnR>
                      <a:noFill/>
                    </a:lnR>
                    <a:lnT>
                      <a:noFill/>
                    </a:lnT>
                    <a:lnB>
                      <a:noFill/>
                    </a:lnB>
                  </a:tcPr>
                </a:tc>
              </a:tr>
              <a:tr h="520129">
                <a:tc>
                  <a:txBody>
                    <a:bodyPr/>
                    <a:lstStyle/>
                    <a:p>
                      <a:pPr algn="l" fontAlgn="ctr"/>
                      <a:r>
                        <a:rPr lang="ja-JP" sz="600" b="0" i="0" u="none" strike="noStrike">
                          <a:solidFill>
                            <a:srgbClr val="000000"/>
                          </a:solidFill>
                          <a:latin typeface="ＭＳ Ｐゴシック"/>
                        </a:rPr>
                        <a:t>篠山市、篠山市商工会</a:t>
                      </a: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a:solidFill>
                            <a:srgbClr val="000000"/>
                          </a:solidFill>
                          <a:latin typeface="ＭＳ Ｐゴシック"/>
                        </a:rPr>
                        <a:t>篠山市商工会</a:t>
                      </a: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dirty="0">
                          <a:solidFill>
                            <a:srgbClr val="000000"/>
                          </a:solidFill>
                          <a:latin typeface="ＭＳ Ｐゴシック"/>
                        </a:rPr>
                        <a:t>篠山市商工会、日本政策金融公庫尼崎</a:t>
                      </a:r>
                      <a:r>
                        <a:rPr lang="ja-JP" sz="600" b="0" i="0" u="none" strike="noStrike" dirty="0" smtClean="0">
                          <a:solidFill>
                            <a:srgbClr val="000000"/>
                          </a:solidFill>
                          <a:latin typeface="ＭＳ Ｐゴシック"/>
                        </a:rPr>
                        <a:t>支店</a:t>
                      </a:r>
                      <a:r>
                        <a:rPr lang="ja-JP" altLang="en-US" sz="600" b="0" i="0" u="none" strike="noStrike" dirty="0" smtClean="0">
                          <a:solidFill>
                            <a:srgbClr val="000000"/>
                          </a:solidFill>
                          <a:latin typeface="ＭＳ Ｐゴシック"/>
                        </a:rPr>
                        <a:t>、篠山市民プラザ</a:t>
                      </a:r>
                      <a:endParaRPr lang="ja-JP" sz="6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a:solidFill>
                            <a:srgbClr val="000000"/>
                          </a:solidFill>
                          <a:latin typeface="ＭＳ Ｐゴシック"/>
                        </a:rPr>
                        <a:t>篠山市商工会</a:t>
                      </a: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a:solidFill>
                            <a:srgbClr val="000000"/>
                          </a:solidFill>
                          <a:latin typeface="ＭＳ Ｐゴシック"/>
                        </a:rPr>
                        <a:t>篠山市商工会</a:t>
                      </a: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600" b="0" i="0" u="none" strike="noStrike" dirty="0" smtClean="0">
                          <a:solidFill>
                            <a:srgbClr val="000000"/>
                          </a:solidFill>
                          <a:latin typeface="ＭＳ Ｐゴシック"/>
                        </a:rPr>
                        <a:t>篠山市、</a:t>
                      </a:r>
                      <a:r>
                        <a:rPr lang="ja-JP" sz="600" b="0" i="0" u="none" strike="noStrike" dirty="0" smtClean="0">
                          <a:solidFill>
                            <a:srgbClr val="000000"/>
                          </a:solidFill>
                          <a:latin typeface="ＭＳ Ｐゴシック"/>
                        </a:rPr>
                        <a:t>篠山市</a:t>
                      </a:r>
                      <a:r>
                        <a:rPr lang="ja-JP" sz="600" b="0" i="0" u="none" strike="noStrike" dirty="0">
                          <a:solidFill>
                            <a:srgbClr val="000000"/>
                          </a:solidFill>
                          <a:latin typeface="ＭＳ Ｐゴシック"/>
                        </a:rPr>
                        <a:t>商工会、日本政策金融公庫尼崎</a:t>
                      </a:r>
                      <a:r>
                        <a:rPr lang="ja-JP" sz="600" b="0" i="0" u="none" strike="noStrike" dirty="0" smtClean="0">
                          <a:solidFill>
                            <a:srgbClr val="000000"/>
                          </a:solidFill>
                          <a:latin typeface="ＭＳ Ｐゴシック"/>
                        </a:rPr>
                        <a:t>支店</a:t>
                      </a:r>
                      <a:r>
                        <a:rPr lang="ja-JP" altLang="en-US" sz="600" b="0" i="0" u="none" strike="noStrike" dirty="0" smtClean="0">
                          <a:solidFill>
                            <a:srgbClr val="000000"/>
                          </a:solidFill>
                          <a:latin typeface="ＭＳ Ｐゴシック"/>
                        </a:rPr>
                        <a:t>、市内金融機関</a:t>
                      </a:r>
                      <a:endParaRPr lang="ja-JP" sz="6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dirty="0">
                          <a:solidFill>
                            <a:srgbClr val="000000"/>
                          </a:solidFill>
                          <a:latin typeface="ＭＳ Ｐゴシック"/>
                        </a:rPr>
                        <a:t>篠山市、篠山市商工会、日本政策金融公庫尼崎</a:t>
                      </a:r>
                      <a:r>
                        <a:rPr lang="ja-JP" sz="600" b="0" i="0" u="none" strike="noStrike" dirty="0" smtClean="0">
                          <a:solidFill>
                            <a:srgbClr val="000000"/>
                          </a:solidFill>
                          <a:latin typeface="ＭＳ Ｐゴシック"/>
                        </a:rPr>
                        <a:t>支店</a:t>
                      </a:r>
                      <a:r>
                        <a:rPr lang="ja-JP" altLang="en-US" sz="600" b="0" i="0" u="none" strike="noStrike" dirty="0" smtClean="0">
                          <a:solidFill>
                            <a:srgbClr val="000000"/>
                          </a:solidFill>
                          <a:latin typeface="ＭＳ Ｐゴシック"/>
                        </a:rPr>
                        <a:t>、市内金融機関、篠山市民プラザ</a:t>
                      </a:r>
                      <a:endParaRPr lang="ja-JP" sz="6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dirty="0">
                          <a:solidFill>
                            <a:srgbClr val="000000"/>
                          </a:solidFill>
                          <a:latin typeface="ＭＳ Ｐゴシック"/>
                        </a:rPr>
                        <a:t>篠山市、篠山市</a:t>
                      </a:r>
                      <a:r>
                        <a:rPr lang="ja-JP" sz="600" b="0" i="0" u="none" strike="noStrike" dirty="0" smtClean="0">
                          <a:solidFill>
                            <a:srgbClr val="000000"/>
                          </a:solidFill>
                          <a:latin typeface="ＭＳ Ｐゴシック"/>
                        </a:rPr>
                        <a:t>商工会</a:t>
                      </a:r>
                      <a:r>
                        <a:rPr lang="ja-JP" altLang="en-US" sz="600" b="0" i="0" u="none" strike="noStrike" dirty="0" smtClean="0">
                          <a:solidFill>
                            <a:srgbClr val="000000"/>
                          </a:solidFill>
                          <a:latin typeface="ＭＳ Ｐゴシック"/>
                        </a:rPr>
                        <a:t>、篠山市民プラザ</a:t>
                      </a:r>
                      <a:endParaRPr lang="ja-JP" sz="6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sz="6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sz="600" b="0" i="0" u="none" strike="noStrike" dirty="0">
                          <a:solidFill>
                            <a:srgbClr val="000000"/>
                          </a:solidFill>
                          <a:latin typeface="ＭＳ Ｐゴシック"/>
                        </a:rPr>
                        <a:t>篠山市、篠山市商工会、日本政策金融公庫尼崎支店</a:t>
                      </a:r>
                    </a:p>
                  </a:txBody>
                  <a:tcPr marL="0" marR="0" marT="0" marB="0" anchor="ctr">
                    <a:lnL>
                      <a:noFill/>
                    </a:lnL>
                    <a:lnR>
                      <a:noFill/>
                    </a:lnR>
                    <a:lnT>
                      <a:noFill/>
                    </a:lnT>
                    <a:lnB>
                      <a:noFill/>
                    </a:lnB>
                  </a:tcPr>
                </a:tc>
              </a:tr>
            </a:tbl>
          </a:graphicData>
        </a:graphic>
      </p:graphicFrame>
      <p:sp>
        <p:nvSpPr>
          <p:cNvPr id="25" name="Rectangle 5"/>
          <p:cNvSpPr>
            <a:spLocks noChangeArrowheads="1"/>
          </p:cNvSpPr>
          <p:nvPr/>
        </p:nvSpPr>
        <p:spPr bwMode="auto">
          <a:xfrm>
            <a:off x="500042" y="6929454"/>
            <a:ext cx="1500198" cy="428628"/>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lgn="l">
              <a:defRPr/>
            </a:pPr>
            <a:r>
              <a:rPr lang="ja-JP" altLang="en-US" sz="1200" dirty="0" smtClean="0">
                <a:solidFill>
                  <a:schemeClr val="tx1"/>
                </a:solidFill>
                <a:latin typeface="+mn-ea"/>
              </a:rPr>
              <a:t>・創業相談</a:t>
            </a:r>
            <a:endParaRPr lang="en-US" altLang="ja-JP" sz="1200" dirty="0">
              <a:solidFill>
                <a:schemeClr val="tx1"/>
              </a:solidFill>
              <a:latin typeface="Calibri" pitchFamily="34" charset="0"/>
            </a:endParaRPr>
          </a:p>
        </p:txBody>
      </p:sp>
      <p:sp>
        <p:nvSpPr>
          <p:cNvPr id="26" name="角丸四角形 25"/>
          <p:cNvSpPr/>
          <p:nvPr/>
        </p:nvSpPr>
        <p:spPr bwMode="auto">
          <a:xfrm>
            <a:off x="428604" y="6715140"/>
            <a:ext cx="1357322" cy="280987"/>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100" b="1" dirty="0" smtClean="0">
                <a:solidFill>
                  <a:schemeClr val="tx1"/>
                </a:solidFill>
              </a:rPr>
              <a:t>篠山市民プラザ</a:t>
            </a:r>
            <a:endParaRPr lang="en-US" altLang="ja-JP" sz="1100" b="1" dirty="0">
              <a:solidFill>
                <a:schemeClr val="tx1"/>
              </a:solidFill>
            </a:endParaRPr>
          </a:p>
        </p:txBody>
      </p:sp>
    </p:spTree>
    <p:extLst>
      <p:ext uri="{BB962C8B-B14F-4D97-AF65-F5344CB8AC3E}">
        <p14:creationId xmlns="" xmlns:p14="http://schemas.microsoft.com/office/powerpoint/2010/main" val="211547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22389</TotalTime>
  <Words>275</Words>
  <Application>Microsoft Office PowerPoint</Application>
  <PresentationFormat>画面に合わせる (4:3)</PresentationFormat>
  <Paragraphs>57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blank</vt:lpstr>
      <vt:lpstr>スライド 1</vt:lpstr>
    </vt:vector>
  </TitlesOfParts>
  <Company>METI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000459-danno</cp:lastModifiedBy>
  <cp:revision>858</cp:revision>
  <cp:lastPrinted>2015-03-05T13:08:09Z</cp:lastPrinted>
  <dcterms:created xsi:type="dcterms:W3CDTF">2013-10-29T02:46:12Z</dcterms:created>
  <dcterms:modified xsi:type="dcterms:W3CDTF">2015-09-02T05:43:44Z</dcterms:modified>
</cp:coreProperties>
</file>