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5"/>
  </p:notesMasterIdLst>
  <p:sldIdLst>
    <p:sldId id="258" r:id="rId2"/>
    <p:sldId id="259" r:id="rId3"/>
    <p:sldId id="323" r:id="rId4"/>
    <p:sldId id="327" r:id="rId5"/>
    <p:sldId id="328" r:id="rId6"/>
    <p:sldId id="324" r:id="rId7"/>
    <p:sldId id="325" r:id="rId8"/>
    <p:sldId id="276" r:id="rId9"/>
    <p:sldId id="329" r:id="rId10"/>
    <p:sldId id="330" r:id="rId11"/>
    <p:sldId id="334" r:id="rId12"/>
    <p:sldId id="318" r:id="rId13"/>
    <p:sldId id="331" r:id="rId14"/>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834" y="114"/>
      </p:cViewPr>
      <p:guideLst/>
    </p:cSldViewPr>
  </p:slideViewPr>
  <p:notesTextViewPr>
    <p:cViewPr>
      <p:scale>
        <a:sx n="1" d="1"/>
        <a:sy n="1" d="1"/>
      </p:scale>
      <p:origin x="0" y="-30"/>
    </p:cViewPr>
  </p:notesTextViewPr>
  <p:notesViewPr>
    <p:cSldViewPr snapToGrid="0">
      <p:cViewPr varScale="1">
        <p:scale>
          <a:sx n="78" d="100"/>
          <a:sy n="78" d="100"/>
        </p:scale>
        <p:origin x="40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9FB0EED-BCAA-414B-8592-9690FE34014C}"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B6DC518-B67D-4B5E-9E34-4F65EA2F0A9C}" type="slidenum">
              <a:rPr kumimoji="1" lang="ja-JP" altLang="en-US" smtClean="0"/>
              <a:t>‹#›</a:t>
            </a:fld>
            <a:endParaRPr kumimoji="1" lang="ja-JP" altLang="en-US"/>
          </a:p>
        </p:txBody>
      </p:sp>
    </p:spTree>
    <p:extLst>
      <p:ext uri="{BB962C8B-B14F-4D97-AF65-F5344CB8AC3E}">
        <p14:creationId xmlns:p14="http://schemas.microsoft.com/office/powerpoint/2010/main" val="25723596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a:t>
            </a:r>
            <a:r>
              <a:rPr kumimoji="1" lang="ja-JP" altLang="en-US" sz="1200" dirty="0">
                <a:latin typeface="+mn-lt"/>
              </a:rPr>
              <a:t>お忙しいところ、お時間を頂戴しましてありがとうございます。</a:t>
            </a:r>
            <a:endParaRPr kumimoji="1" lang="en-US" altLang="ja-JP" sz="1200" dirty="0">
              <a:latin typeface="+mn-lt"/>
            </a:endParaRPr>
          </a:p>
          <a:p>
            <a:r>
              <a:rPr kumimoji="1" lang="ja-JP" altLang="en-US" sz="1200" dirty="0">
                <a:latin typeface="+mn-lt"/>
              </a:rPr>
              <a:t>　改めまして、阪神・丹波地域ＭＣ協議会で事務局を担当しております、西宮市消防局・救急課の前川と申します。どうぞよろしくお願い致します。</a:t>
            </a:r>
            <a:endParaRPr kumimoji="1" lang="en-US" altLang="ja-JP" sz="1200" dirty="0">
              <a:latin typeface="+mn-lt"/>
            </a:endParaRPr>
          </a:p>
          <a:p>
            <a:r>
              <a:rPr kumimoji="1" lang="ja-JP" altLang="en-US" sz="1200" dirty="0">
                <a:latin typeface="+mn-lt"/>
              </a:rPr>
              <a:t>　それでは、当地域のＤＮＡＲプロトコール（案）について、ご説明いたします。</a:t>
            </a:r>
            <a:endParaRPr kumimoji="1" lang="en-US" altLang="ja-JP" sz="1200" dirty="0">
              <a:latin typeface="+mn-lt"/>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1</a:t>
            </a:fld>
            <a:endParaRPr kumimoji="1" lang="ja-JP" altLang="en-US" dirty="0"/>
          </a:p>
        </p:txBody>
      </p:sp>
    </p:spTree>
    <p:extLst>
      <p:ext uri="{BB962C8B-B14F-4D97-AF65-F5344CB8AC3E}">
        <p14:creationId xmlns:p14="http://schemas.microsoft.com/office/powerpoint/2010/main" val="10673040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50000"/>
              </a:lnSpc>
            </a:pPr>
            <a:r>
              <a:rPr kumimoji="1" lang="ja-JP" altLang="en-US" sz="1200" dirty="0">
                <a:latin typeface="+mn-lt"/>
              </a:rPr>
              <a:t>５点目です。</a:t>
            </a:r>
            <a:r>
              <a:rPr lang="ja-JP" altLang="en-US" sz="1200" b="0" i="0" dirty="0">
                <a:solidFill>
                  <a:srgbClr val="000000"/>
                </a:solidFill>
                <a:effectLst/>
                <a:latin typeface="+mn-lt"/>
              </a:rPr>
              <a:t>　「心肺蘇生を希望しない」という意思表示は、本人や家族等、かかりつけ医を含む多職種の関係者らとともに、ＡＣＰ（人生会議）の一環として成される必要があります。現時点で事前指示や意思決定支援に関する法律は本邦では制定されておらず、厚労省のガイドラインの内容に沿った、多職種による本人の意思を尊重する合意形成のプロセスを踏むことが医療側には求められますので、本人を中心とした多職種との経時的な話し合いの内容を必ず関係者間で共有し、カルテへの記載</a:t>
            </a:r>
            <a:r>
              <a:rPr lang="ja-JP" altLang="en-US" sz="1200" dirty="0">
                <a:solidFill>
                  <a:srgbClr val="000000"/>
                </a:solidFill>
                <a:latin typeface="+mn-lt"/>
              </a:rPr>
              <a:t>するよう</a:t>
            </a:r>
            <a:r>
              <a:rPr lang="ja-JP" altLang="en-US" sz="1200" b="0" i="0" dirty="0">
                <a:solidFill>
                  <a:srgbClr val="000000"/>
                </a:solidFill>
                <a:effectLst/>
                <a:latin typeface="+mn-lt"/>
              </a:rPr>
              <a:t>お願いします。</a:t>
            </a:r>
            <a:endParaRPr lang="en-US" altLang="ja-JP" sz="1200" b="0" i="0" dirty="0">
              <a:solidFill>
                <a:srgbClr val="000000"/>
              </a:solidFill>
              <a:effectLst/>
              <a:latin typeface="+mn-lt"/>
            </a:endParaRPr>
          </a:p>
          <a:p>
            <a:pPr>
              <a:lnSpc>
                <a:spcPct val="150000"/>
              </a:lnSpc>
            </a:pPr>
            <a:r>
              <a:rPr lang="ja-JP" altLang="en-US" sz="1200" dirty="0">
                <a:solidFill>
                  <a:srgbClr val="000000"/>
                </a:solidFill>
                <a:latin typeface="+mn-lt"/>
              </a:rPr>
              <a:t>　</a:t>
            </a:r>
            <a:r>
              <a:rPr lang="ja-JP" altLang="en-US" sz="1200" b="0" i="0" dirty="0">
                <a:solidFill>
                  <a:srgbClr val="000000"/>
                </a:solidFill>
                <a:effectLst/>
                <a:latin typeface="+mn-lt"/>
              </a:rPr>
              <a:t>また、ＤＮＡＲプロトコール対応事案が発生した際も、カルテへ記載するよう重ねてお願い致します。</a:t>
            </a:r>
            <a:endParaRPr lang="en-US" altLang="ja-JP" sz="1200" b="0" i="0" dirty="0">
              <a:solidFill>
                <a:srgbClr val="000000"/>
              </a:solidFill>
              <a:effectLst/>
              <a:latin typeface="+mn-lt"/>
            </a:endParaRPr>
          </a:p>
          <a:p>
            <a:pPr>
              <a:lnSpc>
                <a:spcPct val="150000"/>
              </a:lnSpc>
            </a:pPr>
            <a:r>
              <a:rPr lang="ja-JP" altLang="en-US" sz="1200" dirty="0">
                <a:solidFill>
                  <a:srgbClr val="000000"/>
                </a:solidFill>
                <a:latin typeface="+mn-lt"/>
              </a:rPr>
              <a:t>　なお、</a:t>
            </a:r>
            <a:r>
              <a:rPr lang="ja-JP" altLang="en-US" sz="1200" b="0" i="0" dirty="0">
                <a:solidFill>
                  <a:srgbClr val="000000"/>
                </a:solidFill>
                <a:effectLst/>
                <a:latin typeface="+mn-lt"/>
              </a:rPr>
              <a:t>人生の最終段階において、本人や家族等による明確な「心肺蘇生を希望しない」意思表示がある場合は、意向に沿った円滑な活動が行える様、 事前にかかりつけ医による文書（救急搬送に関する本人の意思を尊重した合意書）の作成を行い、 現場で救急隊に提示することも可能ですので、この作成につきましてもご協力のほどよろしくお願いします。</a:t>
            </a:r>
            <a:endParaRPr lang="en-US" altLang="ja-JP" sz="1200" b="1" i="0" dirty="0">
              <a:solidFill>
                <a:srgbClr val="000000"/>
              </a:solidFill>
              <a:effectLst/>
              <a:latin typeface="+mn-lt"/>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10</a:t>
            </a:fld>
            <a:endParaRPr kumimoji="1" lang="ja-JP" altLang="en-US" dirty="0"/>
          </a:p>
        </p:txBody>
      </p:sp>
    </p:spTree>
    <p:extLst>
      <p:ext uri="{BB962C8B-B14F-4D97-AF65-F5344CB8AC3E}">
        <p14:creationId xmlns:p14="http://schemas.microsoft.com/office/powerpoint/2010/main" val="1063911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a:t>
            </a:r>
            <a:r>
              <a:rPr kumimoji="1" lang="ja-JP" altLang="en-US" sz="1200" dirty="0">
                <a:latin typeface="+mn-lt"/>
              </a:rPr>
              <a:t>まとめです。</a:t>
            </a:r>
            <a:endParaRPr kumimoji="1" lang="en-US" altLang="ja-JP" sz="1200" dirty="0">
              <a:latin typeface="+mn-lt"/>
            </a:endParaRPr>
          </a:p>
          <a:p>
            <a:r>
              <a:rPr lang="ja-JP" altLang="en-US" sz="1200" b="0" i="0" dirty="0">
                <a:solidFill>
                  <a:srgbClr val="000000"/>
                </a:solidFill>
                <a:effectLst/>
                <a:latin typeface="+mn-lt"/>
                <a:ea typeface="BIZ UDゴシック" panose="020B0400000000000000" pitchFamily="49" charset="-128"/>
              </a:rPr>
              <a:t>　本来、心肺停止状態の傷病者に対しては、心肺蘇生を行うなど</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消防</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救急</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は救命</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状態改善に向けて全力で対応して</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います</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a:t>
            </a:r>
            <a:endParaRPr lang="en-US" altLang="ja-JP" sz="1200" b="0" kern="100" dirty="0">
              <a:solidFill>
                <a:srgbClr val="000000"/>
              </a:solidFill>
              <a:effectLst/>
              <a:latin typeface="+mn-lt"/>
              <a:ea typeface="BIZ UDゴシック" panose="020B0400000000000000" pitchFamily="49" charset="-128"/>
              <a:cs typeface="Times New Roman" panose="02020603050405020304" pitchFamily="18" charset="0"/>
            </a:endParaRPr>
          </a:p>
          <a:p>
            <a:r>
              <a:rPr lang="ja-JP" altLang="en-US" sz="1200" b="0" kern="100" dirty="0">
                <a:solidFill>
                  <a:srgbClr val="000000"/>
                </a:solidFill>
                <a:latin typeface="+mn-lt"/>
                <a:ea typeface="BIZ UDゴシック" panose="020B0400000000000000" pitchFamily="49" charset="-128"/>
                <a:cs typeface="Times New Roman" panose="02020603050405020304" pitchFamily="18" charset="0"/>
              </a:rPr>
              <a:t>　</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しかし、現在</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、患者裁量権を優先すべき風潮にあり、蘇生処置を望まない</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方も</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一定数</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おられます。</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患者とかかりつけ医が事前にコンセンサスを築いておく</a:t>
            </a:r>
            <a:r>
              <a:rPr lang="ja-JP" altLang="en-US" sz="1200" b="0" kern="100" dirty="0">
                <a:solidFill>
                  <a:srgbClr val="000000"/>
                </a:solidFill>
                <a:latin typeface="+mn-lt"/>
                <a:ea typeface="BIZ UDゴシック" panose="020B0400000000000000" pitchFamily="49" charset="-128"/>
                <a:cs typeface="Times New Roman" panose="02020603050405020304" pitchFamily="18" charset="0"/>
              </a:rPr>
              <a:t>こと</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が</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a:t>
            </a:r>
            <a:r>
              <a:rPr lang="ja-JP" altLang="en-US" sz="1200" b="0" kern="100" dirty="0">
                <a:solidFill>
                  <a:srgbClr val="000000"/>
                </a:solidFill>
                <a:latin typeface="+mn-lt"/>
                <a:ea typeface="BIZ UDゴシック" panose="020B0400000000000000" pitchFamily="49" charset="-128"/>
                <a:cs typeface="Times New Roman" panose="02020603050405020304" pitchFamily="18" charset="0"/>
              </a:rPr>
              <a:t>ＤＮＡＲ</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プロトコールを作成する上のスタンダードな流れになっている</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と言われております</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a:t>
            </a:r>
            <a:endParaRPr lang="en-US" altLang="ja-JP" sz="1200" b="0" kern="100" dirty="0">
              <a:solidFill>
                <a:srgbClr val="000000"/>
              </a:solidFill>
              <a:effectLst/>
              <a:latin typeface="+mn-lt"/>
              <a:ea typeface="BIZ UDゴシック" panose="020B0400000000000000" pitchFamily="49" charset="-128"/>
              <a:cs typeface="Times New Roman" panose="02020603050405020304" pitchFamily="18" charset="0"/>
            </a:endParaRPr>
          </a:p>
          <a:p>
            <a:r>
              <a:rPr lang="ja-JP" altLang="en-US" sz="1200" b="0" kern="100" dirty="0">
                <a:solidFill>
                  <a:srgbClr val="000000"/>
                </a:solidFill>
                <a:latin typeface="+mn-lt"/>
                <a:ea typeface="BIZ UDゴシック" panose="020B0400000000000000" pitchFamily="49" charset="-128"/>
                <a:cs typeface="Times New Roman" panose="02020603050405020304" pitchFamily="18" charset="0"/>
              </a:rPr>
              <a:t>　</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前段階としては</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このような状態の時に</a:t>
            </a:r>
            <a:r>
              <a:rPr lang="ja-JP" altLang="en-US" sz="1200" b="0" kern="100" dirty="0">
                <a:solidFill>
                  <a:srgbClr val="000000"/>
                </a:solidFill>
                <a:latin typeface="+mn-lt"/>
                <a:ea typeface="BIZ UDゴシック" panose="020B0400000000000000" pitchFamily="49" charset="-128"/>
                <a:cs typeface="Times New Roman" panose="02020603050405020304" pitchFamily="18" charset="0"/>
              </a:rPr>
              <a:t>１１９</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番通報を家族等がしてこないことが</a:t>
            </a:r>
            <a:r>
              <a:rPr lang="ja-JP" altLang="en-US" sz="1200" b="0" kern="100" dirty="0">
                <a:solidFill>
                  <a:srgbClr val="000000"/>
                </a:solidFill>
                <a:effectLst/>
                <a:latin typeface="+mn-lt"/>
                <a:ea typeface="BIZ UDゴシック" panose="020B0400000000000000" pitchFamily="49" charset="-128"/>
                <a:cs typeface="Times New Roman" panose="02020603050405020304" pitchFamily="18" charset="0"/>
              </a:rPr>
              <a:t>、</a:t>
            </a:r>
            <a:r>
              <a:rPr lang="ja-JP" altLang="ja-JP" sz="1200" b="0" kern="100" dirty="0">
                <a:solidFill>
                  <a:srgbClr val="000000"/>
                </a:solidFill>
                <a:effectLst/>
                <a:latin typeface="+mn-lt"/>
                <a:ea typeface="BIZ UDゴシック" panose="020B0400000000000000" pitchFamily="49" charset="-128"/>
                <a:cs typeface="Times New Roman" panose="02020603050405020304" pitchFamily="18" charset="0"/>
              </a:rPr>
              <a:t>本来望まれるのですが現状はそのようになっていないので、県や国を挙げての啓蒙活動が必要と考えています。</a:t>
            </a:r>
            <a:endParaRPr lang="en-US" altLang="ja-JP" sz="1200" b="0" kern="100" dirty="0">
              <a:solidFill>
                <a:srgbClr val="000000"/>
              </a:solidFill>
              <a:effectLst/>
              <a:latin typeface="+mn-lt"/>
              <a:ea typeface="BIZ UDゴシック" panose="020B0400000000000000" pitchFamily="49" charset="-128"/>
              <a:cs typeface="Times New Roman" panose="02020603050405020304" pitchFamily="18" charset="0"/>
            </a:endParaRPr>
          </a:p>
          <a:p>
            <a:r>
              <a:rPr lang="ja-JP" altLang="en-US" sz="1200" b="0" kern="100" dirty="0">
                <a:solidFill>
                  <a:srgbClr val="000000"/>
                </a:solidFill>
                <a:latin typeface="+mn-lt"/>
                <a:ea typeface="BIZ UDゴシック" panose="020B0400000000000000" pitchFamily="49" charset="-128"/>
                <a:cs typeface="Times New Roman" panose="02020603050405020304" pitchFamily="18" charset="0"/>
              </a:rPr>
              <a:t>　</a:t>
            </a:r>
            <a:r>
              <a:rPr lang="ja-JP" altLang="en-US" sz="1200" b="0" dirty="0">
                <a:solidFill>
                  <a:srgbClr val="000000"/>
                </a:solidFill>
                <a:latin typeface="+mn-lt"/>
                <a:ea typeface="BIZ UDゴシック" panose="020B0400000000000000" pitchFamily="49" charset="-128"/>
              </a:rPr>
              <a:t>ＤＮＡＲプロトコールを策定するためには、地域のかかりつけ医の先生方のご協力が不可欠となりますので、ご負担をお掛けしますが、どうぞよろしくお願い致します。</a:t>
            </a:r>
            <a:endParaRPr lang="ja-JP" altLang="ja-JP" sz="1200" b="0" kern="100" dirty="0">
              <a:effectLst/>
              <a:latin typeface="+mn-lt"/>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11</a:t>
            </a:fld>
            <a:endParaRPr kumimoji="1" lang="ja-JP" altLang="en-US" dirty="0"/>
          </a:p>
        </p:txBody>
      </p:sp>
    </p:spTree>
    <p:extLst>
      <p:ext uri="{BB962C8B-B14F-4D97-AF65-F5344CB8AC3E}">
        <p14:creationId xmlns:p14="http://schemas.microsoft.com/office/powerpoint/2010/main" val="246344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かかりつけ医等が救急現場に到着できるまでの時間的根拠としては、訪問診療・往診における距離要件で、保険医療機関の所在地と患者宅のと距離が１６キロ以内であれば、点数に加算することができるとされており、この１６キロの道のりを自家用車等で、市街地を平均時速４０キロで患者宅へ向かった場合、おおよそ４０分～４５分かかるといわれているためです。</a:t>
            </a:r>
            <a:endParaRPr kumimoji="1" lang="en-US" altLang="ja-JP" sz="1200" dirty="0"/>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12</a:t>
            </a:fld>
            <a:endParaRPr kumimoji="1" lang="ja-JP" altLang="en-US" dirty="0"/>
          </a:p>
        </p:txBody>
      </p:sp>
    </p:spTree>
    <p:extLst>
      <p:ext uri="{BB962C8B-B14F-4D97-AF65-F5344CB8AC3E}">
        <p14:creationId xmlns:p14="http://schemas.microsoft.com/office/powerpoint/2010/main" val="3284507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また、１２時間の根拠としましては、</a:t>
            </a:r>
            <a:endParaRPr kumimoji="1" lang="en-US" altLang="ja-JP" sz="1200" dirty="0"/>
          </a:p>
          <a:p>
            <a:r>
              <a:rPr kumimoji="1" lang="ja-JP" altLang="en-US" sz="1200" dirty="0"/>
              <a:t>平成</a:t>
            </a:r>
            <a:r>
              <a:rPr kumimoji="1" lang="en-US" altLang="ja-JP" sz="1200" dirty="0"/>
              <a:t>31</a:t>
            </a:r>
            <a:r>
              <a:rPr kumimoji="1" lang="ja-JP" altLang="en-US" sz="1200" dirty="0"/>
              <a:t>年度版の死亡診断書記入マニュアルによれば、診療中の患者が死亡した場合、これまで当該患者の診療を行ってきた医師は、たとえ死亡に立ち会えなくとも、死亡後改めて診察を行い、生前に診療していた傷病に関する死亡であると判定できる場合は、医師法第２０条本文の規定により、死亡診断書を交付することができるとされています。</a:t>
            </a:r>
            <a:endParaRPr kumimoji="1" lang="en-US" altLang="ja-JP" sz="1200" dirty="0"/>
          </a:p>
          <a:p>
            <a:r>
              <a:rPr kumimoji="1" lang="ja-JP" altLang="en-US" sz="1200" dirty="0"/>
              <a:t>この、死亡診断書記入マニュアルの例文を読み解くと、患者は深夜に家族や家族に見守られ死亡した。看護師から連絡を受けた医師は「翌朝、患者宅を訪問し死後の診察を行うことを伝えた。」</a:t>
            </a:r>
            <a:endParaRPr kumimoji="1" lang="en-US" altLang="ja-JP" sz="1200" dirty="0"/>
          </a:p>
          <a:p>
            <a:r>
              <a:rPr kumimoji="1" lang="ja-JP" altLang="en-US" sz="1200" dirty="0"/>
              <a:t>翌朝、患者宅を訪問した医師は死亡後診察を行い、死亡の事実、死因が診療中の末期がんであることを確認し、医師法第</a:t>
            </a:r>
            <a:r>
              <a:rPr kumimoji="1" lang="en-US" altLang="ja-JP" sz="1200" dirty="0"/>
              <a:t>20</a:t>
            </a:r>
            <a:r>
              <a:rPr kumimoji="1" lang="ja-JP" altLang="en-US" sz="1200" dirty="0"/>
              <a:t>条本文の規定により、死亡診断書を交付したとの記載があることから、最長１２時間の時間と捉えてその時間としています。</a:t>
            </a: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13</a:t>
            </a:fld>
            <a:endParaRPr kumimoji="1" lang="ja-JP" altLang="en-US" dirty="0"/>
          </a:p>
        </p:txBody>
      </p:sp>
    </p:spTree>
    <p:extLst>
      <p:ext uri="{BB962C8B-B14F-4D97-AF65-F5344CB8AC3E}">
        <p14:creationId xmlns:p14="http://schemas.microsoft.com/office/powerpoint/2010/main" val="202275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lgn="just">
              <a:buNone/>
            </a:pPr>
            <a:r>
              <a:rPr lang="ja-JP" altLang="en-US" sz="1050" b="0" dirty="0">
                <a:solidFill>
                  <a:srgbClr val="000000"/>
                </a:solidFill>
                <a:latin typeface="ＭＳ 明朝" panose="02020609040205080304" pitchFamily="17" charset="-128"/>
                <a:ea typeface="ＭＳ 明朝" panose="02020609040205080304" pitchFamily="17" charset="-128"/>
              </a:rPr>
              <a:t>　</a:t>
            </a:r>
            <a:r>
              <a:rPr lang="ja-JP" altLang="en-US" sz="1200" b="0" dirty="0">
                <a:solidFill>
                  <a:srgbClr val="000000"/>
                </a:solidFill>
                <a:latin typeface="+mn-lt"/>
                <a:ea typeface="ＭＳ 明朝" panose="02020609040205080304" pitchFamily="17" charset="-128"/>
              </a:rPr>
              <a:t>まず、背景です。</a:t>
            </a:r>
            <a:endParaRPr lang="en-US" altLang="ja-JP" sz="1200" b="0" dirty="0">
              <a:solidFill>
                <a:srgbClr val="000000"/>
              </a:solidFill>
              <a:latin typeface="+mn-lt"/>
              <a:ea typeface="ＭＳ 明朝" panose="02020609040205080304" pitchFamily="17" charset="-128"/>
            </a:endParaRPr>
          </a:p>
          <a:p>
            <a:pPr marL="0" indent="0" algn="just">
              <a:buNone/>
            </a:pPr>
            <a:r>
              <a:rPr lang="ja-JP" altLang="en-US" sz="1200" b="0" dirty="0">
                <a:solidFill>
                  <a:srgbClr val="000000"/>
                </a:solidFill>
                <a:latin typeface="+mn-lt"/>
                <a:ea typeface="ＭＳ 明朝" panose="02020609040205080304" pitchFamily="17" charset="-128"/>
              </a:rPr>
              <a:t>　近年、高齢化等を背景に尊厳死の概念が広がり、救急現場において癌の末期等で、本人や家族が心肺蘇生を望まない事案が徐々に増えてきました。</a:t>
            </a:r>
            <a:endParaRPr lang="en-US" altLang="ja-JP" sz="1200" b="0" i="0" dirty="0">
              <a:solidFill>
                <a:srgbClr val="000000"/>
              </a:solidFill>
              <a:effectLst/>
              <a:latin typeface="+mn-lt"/>
              <a:ea typeface="ＭＳ 明朝" panose="02020609040205080304" pitchFamily="17" charset="-128"/>
            </a:endParaRPr>
          </a:p>
          <a:p>
            <a:pPr marL="0" indent="0" algn="just">
              <a:buNone/>
            </a:pPr>
            <a:r>
              <a:rPr lang="ja-JP" altLang="en-US" sz="1200" b="0" i="0" dirty="0">
                <a:solidFill>
                  <a:srgbClr val="000000"/>
                </a:solidFill>
                <a:effectLst/>
                <a:latin typeface="+mn-lt"/>
                <a:ea typeface="ＭＳ 明朝" panose="02020609040205080304" pitchFamily="17" charset="-128"/>
              </a:rPr>
              <a:t>　救急隊はこれまで、全ての心肺停止状態の傷病者に対して、心肺蘇生を行うことを救急活動の基本としてきましたが、ＡＣＰに基づく心肺蘇生を望まない方の意思を尊重する考え方などが広がりつつあることや、令和元年に東京消防庁がＤＮＡＲプロトコールの運用を開始したことやで、全国的にも、このＤＮＡＲプロトコールが広がりつつあります。</a:t>
            </a:r>
            <a:endParaRPr lang="en-US" altLang="ja-JP" sz="1200" b="0" i="0" dirty="0">
              <a:solidFill>
                <a:srgbClr val="000000"/>
              </a:solidFill>
              <a:effectLst/>
              <a:latin typeface="+mn-lt"/>
              <a:ea typeface="ＭＳ 明朝" panose="02020609040205080304" pitchFamily="17" charset="-128"/>
            </a:endParaRPr>
          </a:p>
          <a:p>
            <a:pPr marL="0" indent="0" algn="just">
              <a:buNone/>
            </a:pPr>
            <a:r>
              <a:rPr lang="ja-JP" altLang="en-US" sz="1200" b="0" i="0" dirty="0">
                <a:solidFill>
                  <a:srgbClr val="000000"/>
                </a:solidFill>
                <a:effectLst/>
                <a:latin typeface="+mn-lt"/>
                <a:ea typeface="ＭＳ 明朝" panose="02020609040205080304" pitchFamily="17" charset="-128"/>
              </a:rPr>
              <a:t>　</a:t>
            </a:r>
            <a:r>
              <a:rPr lang="ja-JP" altLang="en-US" sz="1200" b="0" dirty="0">
                <a:solidFill>
                  <a:srgbClr val="000000"/>
                </a:solidFill>
                <a:latin typeface="+mn-lt"/>
                <a:ea typeface="BIZ UDゴシック" panose="020B0400000000000000" pitchFamily="49" charset="-128"/>
              </a:rPr>
              <a:t>当地域におきましても、阪神・丹波地域ＭＣ協議会事後検証委員会におきまして、数年前にはなりますが、ＤＮＡＲプロトコールについて議論された経緯がありますが、法的整備もなされていないことから、時期尚早との理由で策定を見送られてきた経緯がございます。</a:t>
            </a:r>
            <a:endParaRPr lang="en-US" altLang="ja-JP" sz="1200" b="0" dirty="0">
              <a:solidFill>
                <a:srgbClr val="000000"/>
              </a:solidFill>
              <a:latin typeface="+mn-lt"/>
              <a:ea typeface="BIZ UDゴシック" panose="020B0400000000000000" pitchFamily="49" charset="-128"/>
            </a:endParaRPr>
          </a:p>
          <a:p>
            <a:pPr marL="0" indent="0" algn="just">
              <a:buNone/>
            </a:pPr>
            <a:r>
              <a:rPr lang="ja-JP" altLang="en-US" sz="1200" b="0" dirty="0">
                <a:solidFill>
                  <a:srgbClr val="000000"/>
                </a:solidFill>
                <a:latin typeface="+mn-lt"/>
                <a:ea typeface="BIZ UDゴシック" panose="020B0400000000000000" pitchFamily="49" charset="-128"/>
              </a:rPr>
              <a:t>　しかし、兵庫県下の他圏域（４つの圏域）ではＤＮＡＲプロトコールが策定され、その運用が始まっており、当地域のみが策定に至っておりませんでした。</a:t>
            </a:r>
            <a:endParaRPr lang="en-US" altLang="ja-JP" sz="1200" b="0" i="0" dirty="0">
              <a:solidFill>
                <a:srgbClr val="000000"/>
              </a:solidFill>
              <a:effectLst/>
              <a:latin typeface="+mn-lt"/>
              <a:ea typeface="ＭＳ 明朝" panose="02020609040205080304" pitchFamily="17" charset="-128"/>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2</a:t>
            </a:fld>
            <a:endParaRPr kumimoji="1" lang="ja-JP" altLang="en-US" dirty="0"/>
          </a:p>
        </p:txBody>
      </p:sp>
    </p:spTree>
    <p:extLst>
      <p:ext uri="{BB962C8B-B14F-4D97-AF65-F5344CB8AC3E}">
        <p14:creationId xmlns:p14="http://schemas.microsoft.com/office/powerpoint/2010/main" val="3938867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b="0" dirty="0">
                <a:solidFill>
                  <a:srgbClr val="000000"/>
                </a:solidFill>
                <a:latin typeface="ＭＳ 明朝" panose="02020609040205080304" pitchFamily="17" charset="-128"/>
                <a:ea typeface="ＭＳ 明朝" panose="02020609040205080304" pitchFamily="17" charset="-128"/>
              </a:rPr>
              <a:t>　兵庫県下の状況です。</a:t>
            </a:r>
            <a:endParaRPr lang="en-US" altLang="ja-JP" sz="1200" b="0" dirty="0">
              <a:solidFill>
                <a:srgbClr val="000000"/>
              </a:solidFill>
              <a:latin typeface="ＭＳ 明朝" panose="02020609040205080304" pitchFamily="17" charset="-128"/>
              <a:ea typeface="ＭＳ 明朝" panose="02020609040205080304" pitchFamily="17" charset="-128"/>
            </a:endParaRPr>
          </a:p>
          <a:p>
            <a:r>
              <a:rPr lang="ja-JP" altLang="en-US" sz="1200" b="0" dirty="0">
                <a:solidFill>
                  <a:srgbClr val="000000"/>
                </a:solidFill>
                <a:latin typeface="ＭＳ 明朝" panose="02020609040205080304" pitchFamily="17" charset="-128"/>
                <a:ea typeface="ＭＳ 明朝" panose="02020609040205080304" pitchFamily="17" charset="-128"/>
              </a:rPr>
              <a:t>　</a:t>
            </a:r>
            <a:r>
              <a:rPr lang="en-US" altLang="ja-JP" sz="1200" b="0" dirty="0">
                <a:solidFill>
                  <a:srgbClr val="000000"/>
                </a:solidFill>
                <a:latin typeface="ＭＳ 明朝" panose="02020609040205080304" pitchFamily="17" charset="-128"/>
                <a:ea typeface="ＭＳ 明朝" panose="02020609040205080304" pitchFamily="17" charset="-128"/>
              </a:rPr>
              <a:t>2019</a:t>
            </a:r>
            <a:r>
              <a:rPr lang="ja-JP" altLang="en-US" sz="1200" b="0" dirty="0">
                <a:solidFill>
                  <a:srgbClr val="000000"/>
                </a:solidFill>
                <a:latin typeface="ＭＳ 明朝" panose="02020609040205080304" pitchFamily="17" charset="-128"/>
                <a:ea typeface="ＭＳ 明朝" panose="02020609040205080304" pitchFamily="17" charset="-128"/>
              </a:rPr>
              <a:t>年から東播磨・北播磨・淡路地域ＭＣ協議会がＤＮＡＲプロトコールを策定し、</a:t>
            </a:r>
            <a:r>
              <a:rPr lang="en-US" altLang="ja-JP" sz="1200" b="0" dirty="0">
                <a:solidFill>
                  <a:srgbClr val="000000"/>
                </a:solidFill>
                <a:latin typeface="ＭＳ 明朝" panose="02020609040205080304" pitchFamily="17" charset="-128"/>
                <a:ea typeface="ＭＳ 明朝" panose="02020609040205080304" pitchFamily="17" charset="-128"/>
              </a:rPr>
              <a:t>2022</a:t>
            </a:r>
            <a:r>
              <a:rPr lang="ja-JP" altLang="en-US" sz="1200" b="0" dirty="0">
                <a:solidFill>
                  <a:srgbClr val="000000"/>
                </a:solidFill>
                <a:latin typeface="ＭＳ 明朝" panose="02020609040205080304" pitchFamily="17" charset="-128"/>
                <a:ea typeface="ＭＳ 明朝" panose="02020609040205080304" pitchFamily="17" charset="-128"/>
              </a:rPr>
              <a:t>年には但馬地域ＭＣ協議会、</a:t>
            </a:r>
            <a:r>
              <a:rPr lang="en-US" altLang="ja-JP" sz="1200" b="0" dirty="0">
                <a:solidFill>
                  <a:srgbClr val="000000"/>
                </a:solidFill>
                <a:latin typeface="ＭＳ 明朝" panose="02020609040205080304" pitchFamily="17" charset="-128"/>
                <a:ea typeface="ＭＳ 明朝" panose="02020609040205080304" pitchFamily="17" charset="-128"/>
              </a:rPr>
              <a:t>2023</a:t>
            </a:r>
            <a:r>
              <a:rPr lang="ja-JP" altLang="en-US" sz="1200" b="0" dirty="0">
                <a:solidFill>
                  <a:srgbClr val="000000"/>
                </a:solidFill>
                <a:latin typeface="ＭＳ 明朝" panose="02020609040205080304" pitchFamily="17" charset="-128"/>
                <a:ea typeface="ＭＳ 明朝" panose="02020609040205080304" pitchFamily="17" charset="-128"/>
              </a:rPr>
              <a:t>年から神戸地域ＭＣ協議会と但馬地域ＭＣ協議会、</a:t>
            </a:r>
            <a:r>
              <a:rPr lang="en-US" altLang="ja-JP" sz="1200" b="0" dirty="0">
                <a:solidFill>
                  <a:srgbClr val="000000"/>
                </a:solidFill>
                <a:latin typeface="ＭＳ 明朝" panose="02020609040205080304" pitchFamily="17" charset="-128"/>
                <a:ea typeface="ＭＳ 明朝" panose="02020609040205080304" pitchFamily="17" charset="-128"/>
              </a:rPr>
              <a:t>2024</a:t>
            </a:r>
            <a:r>
              <a:rPr lang="ja-JP" altLang="en-US" sz="1200" b="0" dirty="0">
                <a:solidFill>
                  <a:srgbClr val="000000"/>
                </a:solidFill>
                <a:latin typeface="ＭＳ 明朝" panose="02020609040205080304" pitchFamily="17" charset="-128"/>
                <a:ea typeface="ＭＳ 明朝" panose="02020609040205080304" pitchFamily="17" charset="-128"/>
              </a:rPr>
              <a:t>年には中播磨・西播磨ＭＣ協議会がＤＮＡＲプロトコールを策定し、当地域のみが未策定となっております。</a:t>
            </a:r>
            <a:endParaRPr lang="en-US" altLang="ja-JP" sz="1200" b="0" dirty="0">
              <a:solidFill>
                <a:srgbClr val="000000"/>
              </a:solidFill>
              <a:latin typeface="ＭＳ 明朝" panose="02020609040205080304" pitchFamily="17" charset="-128"/>
              <a:ea typeface="ＭＳ 明朝" panose="02020609040205080304" pitchFamily="17" charset="-128"/>
            </a:endParaRPr>
          </a:p>
          <a:p>
            <a:r>
              <a:rPr lang="ja-JP" altLang="en-US" sz="1200" b="0" dirty="0">
                <a:solidFill>
                  <a:srgbClr val="000000"/>
                </a:solidFill>
                <a:latin typeface="ＭＳ 明朝" panose="02020609040205080304" pitchFamily="17" charset="-128"/>
                <a:ea typeface="ＭＳ 明朝" panose="02020609040205080304" pitchFamily="17" charset="-128"/>
              </a:rPr>
              <a:t>　また、兵庫県ＭＣ協議会の方からも兵庫県として足並みをそろえるべきとのご意見も頂戴していることから、本年度、当地域ＭＣ協議会事後検証委員会におきまして、ＤＮＡＲプロトコールを策定すべく議論しているところでございます。</a:t>
            </a:r>
            <a:endParaRPr kumimoji="1" lang="ja-JP" altLang="en-US" sz="1200" b="0" dirty="0">
              <a:latin typeface="ＭＳ 明朝" panose="02020609040205080304" pitchFamily="17" charset="-128"/>
              <a:ea typeface="ＭＳ 明朝" panose="02020609040205080304" pitchFamily="17" charset="-128"/>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3</a:t>
            </a:fld>
            <a:endParaRPr kumimoji="1" lang="ja-JP" altLang="en-US" dirty="0"/>
          </a:p>
        </p:txBody>
      </p:sp>
    </p:spTree>
    <p:extLst>
      <p:ext uri="{BB962C8B-B14F-4D97-AF65-F5344CB8AC3E}">
        <p14:creationId xmlns:p14="http://schemas.microsoft.com/office/powerpoint/2010/main" val="1576824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各圏域における、令和６年中のＤＮＡＲ件数です。</a:t>
            </a:r>
            <a:endParaRPr kumimoji="1" lang="en-US" altLang="ja-JP" sz="1200" dirty="0"/>
          </a:p>
          <a:p>
            <a:r>
              <a:rPr kumimoji="1" lang="ja-JP" altLang="en-US" sz="1200" dirty="0"/>
              <a:t>神戸地域が７０件、中播磨・西播磨地域が、令和６年の４月からＤＮＡＲプロトコールの運用を開始し、１２月までで２５件。</a:t>
            </a:r>
            <a:endParaRPr kumimoji="1" lang="en-US" altLang="ja-JP" sz="1200" dirty="0"/>
          </a:p>
          <a:p>
            <a:r>
              <a:rPr kumimoji="1" lang="ja-JP" altLang="en-US" sz="1200" dirty="0"/>
              <a:t>東播磨・北播磨・淡路地域が２件でした。東播磨・北播磨・淡路地域の件数が極端に少ない理由は、ＤＮＡＲプロトコールにのるためには、かかりつけ医からの事前指示書での確認が必須となっているためです。</a:t>
            </a:r>
            <a:endParaRPr kumimoji="1" lang="en-US" altLang="ja-JP" sz="1200" dirty="0"/>
          </a:p>
          <a:p>
            <a:r>
              <a:rPr kumimoji="1" lang="ja-JP" altLang="en-US" sz="1200" dirty="0"/>
              <a:t>但馬地域につきましては、担当者に確認しましたところ、ＤＮＡＲプロトコールを作成していますが、そもそも件数自体がないと伺っております。</a:t>
            </a:r>
            <a:endParaRPr kumimoji="1" lang="en-US" altLang="ja-JP" sz="1200" dirty="0"/>
          </a:p>
          <a:p>
            <a:r>
              <a:rPr kumimoji="1" lang="ja-JP" altLang="en-US" sz="1200" dirty="0"/>
              <a:t>丹波地域は、そもそもＤＮＡＲに該当する件数がないと、担当者から伺っていますので調査をしておりません。</a:t>
            </a: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4</a:t>
            </a:fld>
            <a:endParaRPr kumimoji="1" lang="ja-JP" altLang="en-US" dirty="0"/>
          </a:p>
        </p:txBody>
      </p:sp>
    </p:spTree>
    <p:extLst>
      <p:ext uri="{BB962C8B-B14F-4D97-AF65-F5344CB8AC3E}">
        <p14:creationId xmlns:p14="http://schemas.microsoft.com/office/powerpoint/2010/main" val="3678818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令和６年中の神戸地域でのＤＮＡＲプロトコールの件数とその内訳です。３月の中止内訳が不明のため、明らかな件数はわかりませんが、ＤＮＡＲ件数７０件のうち、かかりつけ医への引継ぎが１１件、家族等への引継ぎが１３件、病院搬送が１３件、ＭＣ医師による中止１件となっております。</a:t>
            </a: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5</a:t>
            </a:fld>
            <a:endParaRPr kumimoji="1" lang="ja-JP" altLang="en-US" dirty="0"/>
          </a:p>
        </p:txBody>
      </p:sp>
    </p:spTree>
    <p:extLst>
      <p:ext uri="{BB962C8B-B14F-4D97-AF65-F5344CB8AC3E}">
        <p14:creationId xmlns:p14="http://schemas.microsoft.com/office/powerpoint/2010/main" val="1541770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　現在、事後検証委員会で作成しています、ＤＮＡＲプロトコールの骨子です。</a:t>
            </a:r>
            <a:endParaRPr kumimoji="1" lang="en-US" altLang="ja-JP" sz="1200" dirty="0"/>
          </a:p>
          <a:p>
            <a:r>
              <a:rPr kumimoji="1" lang="ja-JP" altLang="en-US" sz="1200" dirty="0"/>
              <a:t>　ＤＮＡＲプロトコール（案）を簡単に説明しますと、慌てた家族が１１９番通報をしてしまった場合、救急隊は現場に駆け付け、まずはＣＰＲを開始します。</a:t>
            </a:r>
            <a:endParaRPr kumimoji="1" lang="en-US" altLang="ja-JP" sz="1200" dirty="0"/>
          </a:p>
          <a:p>
            <a:r>
              <a:rPr kumimoji="1" lang="ja-JP" altLang="en-US" sz="1200" dirty="0"/>
              <a:t>　そこで、</a:t>
            </a:r>
            <a:r>
              <a:rPr lang="ja-JP" altLang="ja-JP" sz="1200" dirty="0">
                <a:effectLst/>
                <a:ea typeface="ＭＳ 明朝" panose="02020609040205080304" pitchFamily="17" charset="-128"/>
                <a:cs typeface="Times New Roman" panose="02020603050405020304" pitchFamily="18" charset="0"/>
              </a:rPr>
              <a:t>家族等から</a:t>
            </a:r>
            <a:r>
              <a:rPr lang="ja-JP" altLang="en-US" sz="1200" dirty="0">
                <a:effectLst/>
                <a:ea typeface="ＭＳ 明朝" panose="02020609040205080304" pitchFamily="17" charset="-128"/>
                <a:cs typeface="Times New Roman" panose="02020603050405020304" pitchFamily="18" charset="0"/>
              </a:rPr>
              <a:t>ＡＣＰに基づき</a:t>
            </a:r>
            <a:r>
              <a:rPr lang="ja-JP" altLang="ja-JP" sz="1200" dirty="0">
                <a:effectLst/>
                <a:ea typeface="ＭＳ 明朝" panose="02020609040205080304" pitchFamily="17" charset="-128"/>
                <a:cs typeface="Times New Roman" panose="02020603050405020304" pitchFamily="18" charset="0"/>
              </a:rPr>
              <a:t>書面又は口頭により、傷病者本人に「心肺蘇生の実施を望まない意思」があることを示された場合は</a:t>
            </a:r>
            <a:r>
              <a:rPr lang="ja-JP" altLang="en-US" sz="1200" dirty="0">
                <a:effectLst/>
                <a:ea typeface="ＭＳ 明朝" panose="02020609040205080304" pitchFamily="17" charset="-128"/>
                <a:cs typeface="Times New Roman" panose="02020603050405020304" pitchFamily="18" charset="0"/>
              </a:rPr>
              <a:t>、</a:t>
            </a:r>
            <a:r>
              <a:rPr kumimoji="1" lang="ja-JP" altLang="en-US" sz="1200" dirty="0"/>
              <a:t>かかりつけ医等の先生方に連絡し、①傷病者が人生の最終段階にあること。②</a:t>
            </a:r>
            <a:r>
              <a:rPr lang="ja-JP" altLang="ja-JP" sz="1200" dirty="0">
                <a:effectLst/>
                <a:ea typeface="ＭＳ 明朝" panose="02020609040205080304" pitchFamily="17" charset="-128"/>
                <a:cs typeface="Times New Roman" panose="02020603050405020304" pitchFamily="18" charset="0"/>
              </a:rPr>
              <a:t>傷病者本人に「心肺蘇生の実施を望まない意思」があること。</a:t>
            </a:r>
            <a:r>
              <a:rPr lang="ja-JP" altLang="en-US" sz="1200" dirty="0">
                <a:effectLst/>
                <a:ea typeface="ＭＳ 明朝" panose="02020609040205080304" pitchFamily="17" charset="-128"/>
                <a:cs typeface="Times New Roman" panose="02020603050405020304" pitchFamily="18" charset="0"/>
              </a:rPr>
              <a:t>③</a:t>
            </a:r>
            <a:r>
              <a:rPr lang="ja-JP" altLang="ja-JP" sz="1200" dirty="0">
                <a:effectLst/>
                <a:ea typeface="ＭＳ 明朝" panose="02020609040205080304" pitchFamily="17" charset="-128"/>
                <a:cs typeface="Times New Roman" panose="02020603050405020304" pitchFamily="18" charset="0"/>
              </a:rPr>
              <a:t>傷病者本人の意思決定に際し、想定された症状と現在の症状とが合致していること</a:t>
            </a:r>
            <a:r>
              <a:rPr lang="ja-JP" altLang="en-US" sz="1200" dirty="0">
                <a:effectLst/>
                <a:ea typeface="ＭＳ 明朝" panose="02020609040205080304" pitchFamily="17" charset="-128"/>
                <a:cs typeface="Times New Roman" panose="02020603050405020304" pitchFamily="18" charset="0"/>
              </a:rPr>
              <a:t>を確認し、これらを確認した医師から直接、心肺蘇生の中止</a:t>
            </a:r>
            <a:r>
              <a:rPr lang="ja-JP" altLang="ja-JP" sz="1200" dirty="0">
                <a:effectLst/>
                <a:ea typeface="ＭＳ 明朝" panose="02020609040205080304" pitchFamily="17" charset="-128"/>
                <a:cs typeface="Times New Roman" panose="02020603050405020304" pitchFamily="18" charset="0"/>
              </a:rPr>
              <a:t>を指示された場合には、</a:t>
            </a:r>
            <a:r>
              <a:rPr lang="ja-JP" altLang="en-US" sz="1200" dirty="0">
                <a:effectLst/>
                <a:ea typeface="ＭＳ 明朝" panose="02020609040205080304" pitchFamily="17" charset="-128"/>
                <a:cs typeface="Times New Roman" panose="02020603050405020304" pitchFamily="18" charset="0"/>
              </a:rPr>
              <a:t>心肺蘇生を中止することができることになります。</a:t>
            </a:r>
            <a:endParaRPr lang="en-US" altLang="ja-JP" sz="1200" dirty="0">
              <a:effectLst/>
              <a:ea typeface="ＭＳ 明朝" panose="02020609040205080304" pitchFamily="17" charset="-128"/>
              <a:cs typeface="Times New Roman" panose="02020603050405020304" pitchFamily="18" charset="0"/>
            </a:endParaRPr>
          </a:p>
          <a:p>
            <a:r>
              <a:rPr kumimoji="1" lang="ja-JP" altLang="en-US" sz="1200" dirty="0">
                <a:effectLst/>
                <a:ea typeface="ＭＳ 明朝" panose="02020609040205080304" pitchFamily="17" charset="-128"/>
                <a:cs typeface="Times New Roman" panose="02020603050405020304" pitchFamily="18" charset="0"/>
              </a:rPr>
              <a:t>　ただし、</a:t>
            </a:r>
            <a:r>
              <a:rPr lang="ja-JP" altLang="ja-JP" sz="1200" dirty="0">
                <a:effectLst/>
                <a:ea typeface="ＭＳ 明朝" panose="02020609040205080304" pitchFamily="17" charset="-128"/>
                <a:cs typeface="Times New Roman" panose="02020603050405020304" pitchFamily="18" charset="0"/>
              </a:rPr>
              <a:t>外因性（転落、溺水、異物等による窒息等）</a:t>
            </a:r>
            <a:r>
              <a:rPr lang="ja-JP" altLang="en-US" sz="1200" dirty="0">
                <a:effectLst/>
                <a:ea typeface="ＭＳ 明朝" panose="02020609040205080304" pitchFamily="17" charset="-128"/>
                <a:cs typeface="Times New Roman" panose="02020603050405020304" pitchFamily="18" charset="0"/>
              </a:rPr>
              <a:t>は除きます。</a:t>
            </a:r>
            <a:endParaRPr lang="en-US" altLang="ja-JP" sz="1200" dirty="0">
              <a:effectLst/>
              <a:ea typeface="ＭＳ 明朝" panose="02020609040205080304" pitchFamily="17"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effectLst/>
                <a:ea typeface="ＭＳ 明朝" panose="02020609040205080304" pitchFamily="17" charset="-128"/>
                <a:cs typeface="Times New Roman" panose="02020603050405020304" pitchFamily="18" charset="0"/>
              </a:rPr>
              <a:t>　なお、救急隊からの連絡を受けて、かかりつけ医等の先生方が</a:t>
            </a:r>
            <a:r>
              <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rPr>
              <a:t>おおむね</a:t>
            </a:r>
            <a:r>
              <a:rPr lang="en-US"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rPr>
              <a:t>45</a:t>
            </a:r>
            <a:r>
              <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rPr>
              <a:t>分以内に</a:t>
            </a:r>
            <a:r>
              <a:rPr lang="ja-JP" altLang="en-US" sz="1200" kern="100" dirty="0">
                <a:effectLst/>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rPr>
              <a:t>救急現場</a:t>
            </a:r>
            <a:r>
              <a:rPr lang="ja-JP" altLang="en-US" sz="1200" kern="100" dirty="0">
                <a:effectLst/>
                <a:latin typeface="ＭＳ 明朝" panose="02020609040205080304" pitchFamily="17" charset="-128"/>
                <a:ea typeface="ＭＳ 明朝" panose="02020609040205080304" pitchFamily="17" charset="-128"/>
                <a:cs typeface="Times New Roman" panose="02020603050405020304" pitchFamily="18" charset="0"/>
              </a:rPr>
              <a:t>へ</a:t>
            </a:r>
            <a:r>
              <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rPr>
              <a:t>到着できる場合</a:t>
            </a:r>
            <a:r>
              <a:rPr lang="ja-JP" altLang="en-US" sz="1200" kern="100" dirty="0">
                <a:effectLst/>
                <a:latin typeface="ＭＳ 明朝" panose="02020609040205080304" pitchFamily="17" charset="-128"/>
                <a:ea typeface="ＭＳ 明朝" panose="02020609040205080304" pitchFamily="17" charset="-128"/>
                <a:cs typeface="Times New Roman" panose="02020603050405020304" pitchFamily="18" charset="0"/>
              </a:rPr>
              <a:t>は、医師に傷病者を引き継ぎます。</a:t>
            </a:r>
            <a:endParaRPr lang="en-US"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ea typeface="ＭＳ 明朝" panose="02020609040205080304" pitchFamily="17" charset="-128"/>
                <a:cs typeface="Times New Roman" panose="02020603050405020304" pitchFamily="18" charset="0"/>
              </a:rPr>
              <a:t>　</a:t>
            </a:r>
            <a:r>
              <a:rPr lang="ja-JP" altLang="ja-JP" sz="1200" dirty="0">
                <a:effectLst/>
                <a:ea typeface="ＭＳ 明朝" panose="02020609040205080304" pitchFamily="17" charset="-128"/>
                <a:cs typeface="Times New Roman" panose="02020603050405020304" pitchFamily="18" charset="0"/>
              </a:rPr>
              <a:t>かかりつけ医等</a:t>
            </a:r>
            <a:r>
              <a:rPr lang="ja-JP" altLang="en-US" sz="1200" dirty="0">
                <a:effectLst/>
                <a:ea typeface="ＭＳ 明朝" panose="02020609040205080304" pitchFamily="17" charset="-128"/>
                <a:cs typeface="Times New Roman" panose="02020603050405020304" pitchFamily="18" charset="0"/>
              </a:rPr>
              <a:t>の先生方</a:t>
            </a:r>
            <a:r>
              <a:rPr lang="ja-JP" altLang="ja-JP" sz="1200" dirty="0">
                <a:effectLst/>
                <a:ea typeface="ＭＳ 明朝" panose="02020609040205080304" pitchFamily="17" charset="-128"/>
                <a:cs typeface="Times New Roman" panose="02020603050405020304" pitchFamily="18" charset="0"/>
              </a:rPr>
              <a:t>が</a:t>
            </a:r>
            <a:r>
              <a:rPr lang="ja-JP" altLang="en-US" sz="1200" dirty="0">
                <a:effectLst/>
                <a:ea typeface="ＭＳ 明朝" panose="02020609040205080304" pitchFamily="17" charset="-128"/>
                <a:cs typeface="Times New Roman" panose="02020603050405020304" pitchFamily="18" charset="0"/>
              </a:rPr>
              <a:t>、４５分以上かかり、</a:t>
            </a:r>
            <a:r>
              <a:rPr lang="ja-JP" altLang="ja-JP" sz="1200" dirty="0">
                <a:effectLst/>
                <a:ea typeface="ＭＳ 明朝" panose="02020609040205080304" pitchFamily="17" charset="-128"/>
                <a:cs typeface="Times New Roman" panose="02020603050405020304" pitchFamily="18" charset="0"/>
              </a:rPr>
              <a:t>おおむね</a:t>
            </a:r>
            <a:r>
              <a:rPr lang="en-US" altLang="ja-JP" sz="1200" dirty="0">
                <a:effectLst/>
                <a:ea typeface="ＭＳ 明朝" panose="02020609040205080304" pitchFamily="17" charset="-128"/>
                <a:cs typeface="Times New Roman" panose="02020603050405020304" pitchFamily="18" charset="0"/>
              </a:rPr>
              <a:t>12</a:t>
            </a:r>
            <a:r>
              <a:rPr lang="ja-JP" altLang="ja-JP" sz="1200" dirty="0">
                <a:effectLst/>
                <a:ea typeface="ＭＳ 明朝" panose="02020609040205080304" pitchFamily="17" charset="-128"/>
                <a:cs typeface="Times New Roman" panose="02020603050405020304" pitchFamily="18" charset="0"/>
              </a:rPr>
              <a:t>時間以内に救急現場</a:t>
            </a:r>
            <a:r>
              <a:rPr lang="ja-JP" altLang="en-US" sz="1200" dirty="0">
                <a:effectLst/>
                <a:ea typeface="ＭＳ 明朝" panose="02020609040205080304" pitchFamily="17" charset="-128"/>
                <a:cs typeface="Times New Roman" panose="02020603050405020304" pitchFamily="18" charset="0"/>
              </a:rPr>
              <a:t>へ</a:t>
            </a:r>
            <a:r>
              <a:rPr lang="ja-JP" altLang="ja-JP" sz="1200" dirty="0">
                <a:effectLst/>
                <a:ea typeface="ＭＳ 明朝" panose="02020609040205080304" pitchFamily="17" charset="-128"/>
                <a:cs typeface="Times New Roman" panose="02020603050405020304" pitchFamily="18" charset="0"/>
              </a:rPr>
              <a:t>到着できる場合</a:t>
            </a:r>
            <a:r>
              <a:rPr lang="ja-JP" altLang="en-US" sz="1200" dirty="0">
                <a:effectLst/>
                <a:ea typeface="ＭＳ 明朝" panose="02020609040205080304" pitchFamily="17" charset="-128"/>
                <a:cs typeface="Times New Roman" panose="02020603050405020304" pitchFamily="18" charset="0"/>
              </a:rPr>
              <a:t>は</a:t>
            </a:r>
            <a:r>
              <a:rPr lang="ja-JP" altLang="en-US" sz="1200" kern="100" dirty="0">
                <a:effectLst/>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dirty="0">
                <a:effectLst/>
                <a:ea typeface="ＭＳ 明朝" panose="02020609040205080304" pitchFamily="17" charset="-128"/>
                <a:cs typeface="Times New Roman" panose="02020603050405020304" pitchFamily="18" charset="0"/>
              </a:rPr>
              <a:t>かかりつけ医等</a:t>
            </a:r>
            <a:r>
              <a:rPr lang="ja-JP" altLang="en-US" sz="1200" dirty="0">
                <a:effectLst/>
                <a:ea typeface="ＭＳ 明朝" panose="02020609040205080304" pitchFamily="17" charset="-128"/>
                <a:cs typeface="Times New Roman" panose="02020603050405020304" pitchFamily="18" charset="0"/>
              </a:rPr>
              <a:t>の先生方</a:t>
            </a:r>
            <a:r>
              <a:rPr lang="ja-JP" altLang="ja-JP" sz="1200" dirty="0">
                <a:effectLst/>
                <a:ea typeface="ＭＳ 明朝" panose="02020609040205080304" pitchFamily="17" charset="-128"/>
                <a:cs typeface="Times New Roman" panose="02020603050405020304" pitchFamily="18" charset="0"/>
              </a:rPr>
              <a:t>から家族等へ引き継ぐように指示があり、家族等に説明し了承を得られれば、心肺蘇生を中止して家族等に引き継ぐこと</a:t>
            </a:r>
            <a:r>
              <a:rPr lang="ja-JP" altLang="en-US" sz="1200" dirty="0">
                <a:effectLst/>
                <a:ea typeface="ＭＳ 明朝" panose="02020609040205080304" pitchFamily="17" charset="-128"/>
                <a:cs typeface="Times New Roman" panose="02020603050405020304" pitchFamily="18" charset="0"/>
              </a:rPr>
              <a:t>となります。</a:t>
            </a:r>
            <a:r>
              <a:rPr lang="ja-JP" altLang="en-US" sz="1200" kern="100" dirty="0">
                <a:effectLst/>
                <a:latin typeface="ＭＳ 明朝" panose="02020609040205080304" pitchFamily="17" charset="-128"/>
                <a:ea typeface="ＭＳ 明朝" panose="02020609040205080304" pitchFamily="17" charset="-128"/>
                <a:cs typeface="Times New Roman" panose="02020603050405020304" pitchFamily="18" charset="0"/>
              </a:rPr>
              <a:t>最終的にかかりつけ医等の先生方には、患者宅に出向いていただき患者を看取っていただく形になるのが、ＤＮＡＲプロトコールとなります。</a:t>
            </a:r>
            <a:endPar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6</a:t>
            </a:fld>
            <a:endParaRPr kumimoji="1" lang="ja-JP" altLang="en-US" dirty="0"/>
          </a:p>
        </p:txBody>
      </p:sp>
    </p:spTree>
    <p:extLst>
      <p:ext uri="{BB962C8B-B14F-4D97-AF65-F5344CB8AC3E}">
        <p14:creationId xmlns:p14="http://schemas.microsoft.com/office/powerpoint/2010/main" val="2197867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7</a:t>
            </a:fld>
            <a:endParaRPr kumimoji="1" lang="ja-JP" altLang="en-US" dirty="0"/>
          </a:p>
        </p:txBody>
      </p:sp>
    </p:spTree>
    <p:extLst>
      <p:ext uri="{BB962C8B-B14F-4D97-AF65-F5344CB8AC3E}">
        <p14:creationId xmlns:p14="http://schemas.microsoft.com/office/powerpoint/2010/main" val="2897158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a:t>
            </a:r>
            <a:r>
              <a:rPr kumimoji="1" lang="ja-JP" altLang="en-US" sz="1200" dirty="0">
                <a:latin typeface="+mn-lt"/>
              </a:rPr>
              <a:t>先生方にお願いしたいことは、全部で５点あります。</a:t>
            </a:r>
          </a:p>
          <a:p>
            <a:r>
              <a:rPr kumimoji="1" lang="ja-JP" altLang="en-US" sz="1200" dirty="0">
                <a:latin typeface="+mn-lt"/>
              </a:rPr>
              <a:t>　まず、１点目は、ＡＣＰの結果として、</a:t>
            </a:r>
            <a:r>
              <a:rPr lang="ja-JP" altLang="en-US" sz="1200" dirty="0">
                <a:latin typeface="+mn-lt"/>
              </a:rPr>
              <a:t>患者本人が「心肺蘇生を望まない意思表示」を有している場合で、かつ家族もそれに同意している場合は、有事の際、１１９番通報は行わず、かかりつけ医等の先生方に連絡することで、患者の看取りをお願いします。</a:t>
            </a:r>
            <a:endParaRPr lang="en-US" altLang="ja-JP"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n-lt"/>
              </a:rPr>
              <a:t>　２点目は、</a:t>
            </a:r>
            <a:r>
              <a:rPr lang="ja-JP" altLang="en-US" sz="1200" dirty="0">
                <a:latin typeface="+mn-lt"/>
                <a:ea typeface="BIZ UDPゴシック" panose="020B0400000000000000" pitchFamily="50" charset="-128"/>
              </a:rPr>
              <a:t>救急隊や家族からの電話に極力出るようにお願いします。これは、</a:t>
            </a:r>
            <a:r>
              <a:rPr kumimoji="1" lang="ja-JP" altLang="en-US" sz="1200" dirty="0">
                <a:latin typeface="+mn-lt"/>
              </a:rPr>
              <a:t>慌てた家族が１１９番通報をしてしまった場合、救急隊は出動しＣＰＲを開始します。その後、家族等からＡＣＰに基づく心肺蘇生を望まない意思を示された場合、救急隊はかかりつけ医等の先生方へ電話をかけますので、この電話に出ていただきますようお願いします。（電話に出ない場合は、ＣＰＲを実施して医療機関へ搬送しますので、事前に本人や家族に説明をお願いします。）</a:t>
            </a:r>
            <a:endParaRPr kumimoji="1" lang="en-US" altLang="ja-JP" sz="1200" dirty="0">
              <a:latin typeface="+mn-lt"/>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8</a:t>
            </a:fld>
            <a:endParaRPr kumimoji="1" lang="ja-JP" altLang="en-US" dirty="0"/>
          </a:p>
        </p:txBody>
      </p:sp>
    </p:spTree>
    <p:extLst>
      <p:ext uri="{BB962C8B-B14F-4D97-AF65-F5344CB8AC3E}">
        <p14:creationId xmlns:p14="http://schemas.microsoft.com/office/powerpoint/2010/main" val="13947855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n-lt"/>
              </a:rPr>
              <a:t>　３点目は、救急隊と</a:t>
            </a:r>
            <a:r>
              <a:rPr lang="ja-JP" altLang="en-US" sz="1200" dirty="0">
                <a:latin typeface="+mn-lt"/>
                <a:ea typeface="BIZ UDPゴシック" panose="020B0400000000000000" pitchFamily="50" charset="-128"/>
              </a:rPr>
              <a:t>患者の看取りのための調整をお願いします。４５分以内に現場へ駆けつけていただけるのであれば、救急隊はＣＰＲを中止し、かかりつけ医又は家族等へ患者を引き継ぎます。４５分以上１２時間以内に現場へ駆けつけることができる場合は、ＣＰＲを中止し、家族等へ患者を引き継ぐこととなります。どちらも対応不可の場合は、従来どおり、必要な処置を行いつつ医療機関へ搬送することとなりますので、事前に本人や家族等に説明をお願いします。</a:t>
            </a:r>
            <a:endParaRPr lang="en-US" altLang="ja-JP" sz="1200" dirty="0">
              <a:latin typeface="+mn-lt"/>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n-lt"/>
                <a:ea typeface="BIZ UDPゴシック" panose="020B0400000000000000" pitchFamily="50" charset="-128"/>
              </a:rPr>
              <a:t>　４点目です。救急隊が搬送を開始した後、かかりつけ医等の先生方と連絡が取れた場合は、収容先医療機関とその後の協議をお願いします。</a:t>
            </a:r>
            <a:r>
              <a:rPr lang="ja-JP" altLang="en-US" sz="1200" dirty="0">
                <a:latin typeface="+mn-lt"/>
              </a:rPr>
              <a:t>死亡診断のための搬送や、心肺蘇生を行わずに搬送する等、救急業務外の指示は受けませんので、ご了承願います。なお、搬送が始まれば、その後、連絡がとれたとしても、患者を自宅へ戻すこともできなくなりますので、これにつきましてもご了承願います。</a:t>
            </a:r>
            <a:endParaRPr lang="en-US" altLang="ja-JP" sz="1200" dirty="0">
              <a:latin typeface="+mn-lt"/>
              <a:ea typeface="BIZ UDゴシック" panose="020B0400000000000000" pitchFamily="49" charset="-128"/>
            </a:endParaRPr>
          </a:p>
        </p:txBody>
      </p:sp>
      <p:sp>
        <p:nvSpPr>
          <p:cNvPr id="4" name="スライド番号プレースホルダー 3"/>
          <p:cNvSpPr>
            <a:spLocks noGrp="1"/>
          </p:cNvSpPr>
          <p:nvPr>
            <p:ph type="sldNum" sz="quarter" idx="5"/>
          </p:nvPr>
        </p:nvSpPr>
        <p:spPr/>
        <p:txBody>
          <a:bodyPr/>
          <a:lstStyle/>
          <a:p>
            <a:fld id="{D4C1A44A-FFD1-4079-94F5-555A0069A34B}" type="slidenum">
              <a:rPr kumimoji="1" lang="ja-JP" altLang="en-US" smtClean="0"/>
              <a:t>9</a:t>
            </a:fld>
            <a:endParaRPr kumimoji="1" lang="ja-JP" altLang="en-US" dirty="0"/>
          </a:p>
        </p:txBody>
      </p:sp>
    </p:spTree>
    <p:extLst>
      <p:ext uri="{BB962C8B-B14F-4D97-AF65-F5344CB8AC3E}">
        <p14:creationId xmlns:p14="http://schemas.microsoft.com/office/powerpoint/2010/main" val="4027967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0654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57520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408089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27713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1115037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2502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274156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19771499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1379079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426389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427301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1170102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46792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3037677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1491904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354562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ja-JP" altLang="en-US"/>
              <a:t>マスター タイトルの書式設定</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CF6252-5E25-4265-B442-82B5D031F701}"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3006970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6CF6252-5E25-4265-B442-82B5D031F701}"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7B3C4C5-47FF-4019-B918-1D6443A0F888}" type="slidenum">
              <a:rPr kumimoji="1" lang="ja-JP" altLang="en-US" smtClean="0"/>
              <a:t>‹#›</a:t>
            </a:fld>
            <a:endParaRPr kumimoji="1" lang="ja-JP" altLang="en-US"/>
          </a:p>
        </p:txBody>
      </p:sp>
    </p:spTree>
    <p:extLst>
      <p:ext uri="{BB962C8B-B14F-4D97-AF65-F5344CB8AC3E}">
        <p14:creationId xmlns:p14="http://schemas.microsoft.com/office/powerpoint/2010/main" val="3925203059"/>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9.jpg"/><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ctrTitle"/>
          </p:nvPr>
        </p:nvSpPr>
        <p:spPr>
          <a:xfrm>
            <a:off x="1500327" y="1479064"/>
            <a:ext cx="9650027" cy="1326280"/>
          </a:xfrm>
        </p:spPr>
        <p:txBody>
          <a:bodyPr>
            <a:normAutofit/>
          </a:bodyPr>
          <a:lstStyle/>
          <a:p>
            <a:pPr algn="ctr">
              <a:lnSpc>
                <a:spcPct val="150000"/>
              </a:lnSpc>
            </a:pPr>
            <a:r>
              <a:rPr lang="ja-JP" altLang="en-US" sz="3200" b="1" dirty="0">
                <a:latin typeface="BIZ UDゴシック" panose="020B0400000000000000" pitchFamily="49" charset="-128"/>
                <a:ea typeface="BIZ UDゴシック" panose="020B0400000000000000" pitchFamily="49" charset="-128"/>
              </a:rPr>
              <a:t>阪神・丹波地域統一プロトコール</a:t>
            </a:r>
            <a:br>
              <a:rPr lang="en-US" altLang="ja-JP" sz="3600" b="1" dirty="0">
                <a:latin typeface="BIZ UDゴシック" panose="020B0400000000000000" pitchFamily="49" charset="-128"/>
                <a:ea typeface="BIZ UDゴシック" panose="020B0400000000000000" pitchFamily="49" charset="-128"/>
              </a:rPr>
            </a:br>
            <a:r>
              <a:rPr lang="ja-JP" altLang="ja-JP" sz="1800" b="1"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人生の最終段階にあり心肺蘇生を望まない心肺停止傷病者への対応プロトコール（案）</a:t>
            </a:r>
            <a:endParaRPr lang="ja-JP" altLang="en-US" sz="3600" b="1" dirty="0">
              <a:solidFill>
                <a:schemeClr val="tx1"/>
              </a:solidFill>
              <a:latin typeface="BIZ UDゴシック" panose="020B0400000000000000" pitchFamily="49" charset="-128"/>
              <a:ea typeface="BIZ UDゴシック" panose="020B0400000000000000" pitchFamily="49" charset="-128"/>
            </a:endParaRPr>
          </a:p>
        </p:txBody>
      </p:sp>
      <p:sp>
        <p:nvSpPr>
          <p:cNvPr id="5" name="サブタイトル 4"/>
          <p:cNvSpPr>
            <a:spLocks noGrp="1"/>
          </p:cNvSpPr>
          <p:nvPr>
            <p:ph type="subTitle" idx="1"/>
          </p:nvPr>
        </p:nvSpPr>
        <p:spPr>
          <a:xfrm>
            <a:off x="2009775" y="4678153"/>
            <a:ext cx="8172450" cy="536597"/>
          </a:xfrm>
        </p:spPr>
        <p:txBody>
          <a:bodyPr>
            <a:normAutofit/>
          </a:bodyPr>
          <a:lstStyle/>
          <a:p>
            <a:pPr algn="ctr"/>
            <a:r>
              <a:rPr lang="ja-JP" altLang="en-US" dirty="0">
                <a:solidFill>
                  <a:schemeClr val="tx1"/>
                </a:solidFill>
                <a:latin typeface="BIZ UDゴシック" panose="020B0400000000000000" pitchFamily="49" charset="-128"/>
                <a:ea typeface="BIZ UDゴシック" panose="020B0400000000000000" pitchFamily="49" charset="-128"/>
              </a:rPr>
              <a:t>令和７年</a:t>
            </a:r>
            <a:r>
              <a:rPr lang="en-US" altLang="ja-JP" dirty="0">
                <a:solidFill>
                  <a:schemeClr val="tx1"/>
                </a:solidFill>
                <a:latin typeface="BIZ UDゴシック" panose="020B0400000000000000" pitchFamily="49" charset="-128"/>
                <a:ea typeface="BIZ UDゴシック" panose="020B0400000000000000" pitchFamily="49" charset="-128"/>
              </a:rPr>
              <a:t>12</a:t>
            </a:r>
            <a:r>
              <a:rPr lang="ja-JP" altLang="en-US" dirty="0">
                <a:solidFill>
                  <a:schemeClr val="tx1"/>
                </a:solidFill>
                <a:latin typeface="BIZ UDゴシック" panose="020B0400000000000000" pitchFamily="49" charset="-128"/>
                <a:ea typeface="BIZ UDゴシック" panose="020B0400000000000000" pitchFamily="49" charset="-128"/>
              </a:rPr>
              <a:t>月</a:t>
            </a:r>
            <a:endParaRPr kumimoji="1" lang="ja-JP" altLang="en-US" dirty="0">
              <a:solidFill>
                <a:schemeClr val="tx1"/>
              </a:solidFill>
              <a:latin typeface="BIZ UDゴシック" panose="020B0400000000000000" pitchFamily="49" charset="-128"/>
              <a:ea typeface="BIZ UDゴシック" panose="020B0400000000000000" pitchFamily="49" charset="-128"/>
            </a:endParaRPr>
          </a:p>
        </p:txBody>
      </p:sp>
      <p:sp>
        <p:nvSpPr>
          <p:cNvPr id="7" name="正方形/長方形 6"/>
          <p:cNvSpPr/>
          <p:nvPr/>
        </p:nvSpPr>
        <p:spPr>
          <a:xfrm>
            <a:off x="1183640" y="3883380"/>
            <a:ext cx="9824720" cy="338554"/>
          </a:xfrm>
          <a:prstGeom prst="rect">
            <a:avLst/>
          </a:prstGeom>
          <a:solidFill>
            <a:schemeClr val="accent1">
              <a:lumMod val="20000"/>
              <a:lumOff val="80000"/>
            </a:schemeClr>
          </a:solidFill>
        </p:spPr>
        <p:txBody>
          <a:bodyPr wrap="square">
            <a:spAutoFit/>
          </a:bodyPr>
          <a:lstStyle/>
          <a:p>
            <a:pPr algn="ctr"/>
            <a:r>
              <a:rPr lang="en-US" altLang="ja-JP" sz="1600" b="1" dirty="0">
                <a:solidFill>
                  <a:srgbClr val="FF0000"/>
                </a:solidFill>
                <a:latin typeface="BIZ UDゴシック" panose="020B0400000000000000" pitchFamily="49" charset="-128"/>
                <a:ea typeface="BIZ UDゴシック" panose="020B0400000000000000" pitchFamily="49" charset="-128"/>
              </a:rPr>
              <a:t>- </a:t>
            </a:r>
            <a:r>
              <a:rPr lang="ja-JP" altLang="en-US" sz="1600" b="1" dirty="0">
                <a:solidFill>
                  <a:srgbClr val="FF0000"/>
                </a:solidFill>
                <a:latin typeface="BIZ UDゴシック" panose="020B0400000000000000" pitchFamily="49" charset="-128"/>
                <a:ea typeface="BIZ UDゴシック" panose="020B0400000000000000" pitchFamily="49" charset="-128"/>
              </a:rPr>
              <a:t>令和</a:t>
            </a:r>
            <a:r>
              <a:rPr lang="ja-JP" altLang="en-US" sz="1600" b="1" dirty="0">
                <a:solidFill>
                  <a:srgbClr val="FF0000"/>
                </a:solidFill>
                <a:latin typeface="BIZ UDPゴシック" panose="020B0400000000000000" pitchFamily="50" charset="-128"/>
                <a:ea typeface="BIZ UDPゴシック" panose="020B0400000000000000" pitchFamily="50" charset="-128"/>
              </a:rPr>
              <a:t>８</a:t>
            </a:r>
            <a:r>
              <a:rPr lang="ja-JP" altLang="en-US" sz="1600" b="1" dirty="0">
                <a:solidFill>
                  <a:srgbClr val="FF0000"/>
                </a:solidFill>
                <a:latin typeface="BIZ UDゴシック" panose="020B0400000000000000" pitchFamily="49" charset="-128"/>
                <a:ea typeface="BIZ UDゴシック" panose="020B0400000000000000" pitchFamily="49" charset="-128"/>
              </a:rPr>
              <a:t>年４月</a:t>
            </a:r>
            <a:r>
              <a:rPr lang="en-US" altLang="ja-JP" sz="1600" b="1" dirty="0">
                <a:solidFill>
                  <a:srgbClr val="FF0000"/>
                </a:solidFill>
                <a:latin typeface="BIZ UDPゴシック" panose="020B0400000000000000" pitchFamily="50" charset="-128"/>
                <a:ea typeface="BIZ UDPゴシック" panose="020B0400000000000000" pitchFamily="50" charset="-128"/>
              </a:rPr>
              <a:t>1</a:t>
            </a:r>
            <a:r>
              <a:rPr lang="ja-JP" altLang="en-US" sz="1600" b="1" dirty="0">
                <a:solidFill>
                  <a:srgbClr val="FF0000"/>
                </a:solidFill>
                <a:latin typeface="BIZ UDゴシック" panose="020B0400000000000000" pitchFamily="49" charset="-128"/>
                <a:ea typeface="BIZ UDゴシック" panose="020B0400000000000000" pitchFamily="49" charset="-128"/>
              </a:rPr>
              <a:t>日からの運用開始を目指しています </a:t>
            </a:r>
            <a:r>
              <a:rPr lang="en-US" altLang="ja-JP" sz="1600" b="1" dirty="0">
                <a:solidFill>
                  <a:srgbClr val="FF0000"/>
                </a:solidFill>
                <a:latin typeface="BIZ UDゴシック" panose="020B0400000000000000" pitchFamily="49" charset="-128"/>
                <a:ea typeface="BIZ UDゴシック" panose="020B0400000000000000" pitchFamily="49" charset="-128"/>
              </a:rPr>
              <a:t>-</a:t>
            </a:r>
          </a:p>
        </p:txBody>
      </p:sp>
    </p:spTree>
    <p:extLst>
      <p:ext uri="{BB962C8B-B14F-4D97-AF65-F5344CB8AC3E}">
        <p14:creationId xmlns:p14="http://schemas.microsoft.com/office/powerpoint/2010/main" val="2243507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1271894" y="614222"/>
            <a:ext cx="10180299" cy="631115"/>
          </a:xfrm>
          <a:ln>
            <a:noFill/>
          </a:ln>
        </p:spPr>
        <p:txBody>
          <a:bodyPr>
            <a:noAutofit/>
          </a:bodyPr>
          <a:lstStyle/>
          <a:p>
            <a:r>
              <a:rPr lang="ja-JP" altLang="en-US" sz="3200" b="1" dirty="0">
                <a:solidFill>
                  <a:schemeClr val="tx1">
                    <a:lumMod val="95000"/>
                  </a:schemeClr>
                </a:solidFill>
                <a:latin typeface="BIZ UDゴシック" panose="020B0400000000000000" pitchFamily="49" charset="-128"/>
                <a:ea typeface="BIZ UDゴシック" panose="020B0400000000000000" pitchFamily="49" charset="-128"/>
              </a:rPr>
              <a:t>先生方にご協力いただきたいこと</a:t>
            </a:r>
          </a:p>
        </p:txBody>
      </p:sp>
      <p:cxnSp>
        <p:nvCxnSpPr>
          <p:cNvPr id="6" name="直線コネクタ 5"/>
          <p:cNvCxnSpPr/>
          <p:nvPr/>
        </p:nvCxnSpPr>
        <p:spPr>
          <a:xfrm>
            <a:off x="1271894" y="1326382"/>
            <a:ext cx="1000770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20A59A0D-4B58-6F92-E1E6-F2A95D047BA5}"/>
              </a:ext>
            </a:extLst>
          </p:cNvPr>
          <p:cNvSpPr/>
          <p:nvPr/>
        </p:nvSpPr>
        <p:spPr>
          <a:xfrm>
            <a:off x="637909" y="1531928"/>
            <a:ext cx="11174702" cy="5070763"/>
          </a:xfrm>
          <a:prstGeom prst="rect">
            <a:avLst/>
          </a:prstGeom>
          <a:solidFill>
            <a:schemeClr val="tx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dirty="0">
                <a:latin typeface="BIZ UDPゴシック" panose="020B0400000000000000" pitchFamily="50" charset="-128"/>
                <a:ea typeface="BIZ UDPゴシック" panose="020B0400000000000000" pitchFamily="50" charset="-128"/>
              </a:rPr>
              <a:t>▶</a:t>
            </a:r>
            <a:r>
              <a:rPr lang="ja-JP" altLang="en-US" dirty="0"/>
              <a:t>ＡＣ</a:t>
            </a:r>
            <a:r>
              <a:rPr lang="ja-JP" altLang="en-US" sz="1500" dirty="0">
                <a:latin typeface="BIZ UDPゴシック" panose="020B0400000000000000" pitchFamily="50" charset="-128"/>
                <a:ea typeface="BIZ UDPゴシック" panose="020B0400000000000000" pitchFamily="50" charset="-128"/>
              </a:rPr>
              <a:t>▶</a:t>
            </a:r>
            <a:r>
              <a:rPr lang="ja-JP" altLang="en-US" dirty="0"/>
              <a:t>ＡＣＰの結果として、患者本人が「心肺蘇生を望まない意思表示」を有している場合は、任意様式</a:t>
            </a:r>
            <a:endParaRPr lang="en-US" altLang="ja-JP" b="1" i="0" dirty="0">
              <a:solidFill>
                <a:srgbClr val="000000"/>
              </a:solidFill>
              <a:effectLst/>
              <a:latin typeface="+mj-ea"/>
              <a:ea typeface="+mj-ea"/>
            </a:endParaRPr>
          </a:p>
          <a:p>
            <a:r>
              <a:rPr lang="ja-JP" altLang="en-US" dirty="0"/>
              <a:t>患者本人が「心肺</a:t>
            </a:r>
            <a:endParaRPr kumimoji="1" lang="ja-JP" altLang="en-US" dirty="0"/>
          </a:p>
        </p:txBody>
      </p:sp>
      <p:sp>
        <p:nvSpPr>
          <p:cNvPr id="3" name="正方形/長方形 2">
            <a:extLst>
              <a:ext uri="{FF2B5EF4-FFF2-40B4-BE49-F238E27FC236}">
                <a16:creationId xmlns:a16="http://schemas.microsoft.com/office/drawing/2014/main" id="{02A9B3C0-0503-1C03-333A-89BF4B5AA2B4}"/>
              </a:ext>
            </a:extLst>
          </p:cNvPr>
          <p:cNvSpPr/>
          <p:nvPr/>
        </p:nvSpPr>
        <p:spPr>
          <a:xfrm>
            <a:off x="637909" y="1534289"/>
            <a:ext cx="1097282" cy="63263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お願い５</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ACEDA4B3-CD4F-7ADA-9057-7B22FDE7A388}"/>
              </a:ext>
            </a:extLst>
          </p:cNvPr>
          <p:cNvSpPr txBox="1"/>
          <p:nvPr/>
        </p:nvSpPr>
        <p:spPr>
          <a:xfrm>
            <a:off x="1882937" y="1686613"/>
            <a:ext cx="9671154" cy="338554"/>
          </a:xfrm>
          <a:prstGeom prst="rect">
            <a:avLst/>
          </a:prstGeom>
          <a:solidFill>
            <a:srgbClr val="FFFF99"/>
          </a:solidFill>
        </p:spPr>
        <p:txBody>
          <a:bodyPr wrap="square" rtlCol="0">
            <a:spAutoFit/>
          </a:bodyPr>
          <a:lstStyle/>
          <a:p>
            <a:r>
              <a:rPr lang="ja-JP" altLang="en-US" sz="1600" dirty="0">
                <a:solidFill>
                  <a:srgbClr val="FF0000"/>
                </a:solidFill>
                <a:latin typeface="BIZ UDPゴシック" panose="020B0400000000000000" pitchFamily="50" charset="-128"/>
                <a:ea typeface="BIZ UDPゴシック" panose="020B0400000000000000" pitchFamily="50" charset="-128"/>
              </a:rPr>
              <a:t> 対応後、</a:t>
            </a:r>
            <a:r>
              <a:rPr lang="ja-JP" altLang="en-US" sz="1600" dirty="0">
                <a:solidFill>
                  <a:srgbClr val="FF0000"/>
                </a:solidFill>
                <a:latin typeface="BIZ UDゴシック" panose="020B0400000000000000" pitchFamily="49" charset="-128"/>
                <a:ea typeface="BIZ UDゴシック" panose="020B0400000000000000" pitchFamily="49" charset="-128"/>
              </a:rPr>
              <a:t>カルテへの記載をお願いします。</a:t>
            </a:r>
            <a:endParaRPr lang="en-US" altLang="ja-JP" sz="1600" dirty="0">
              <a:solidFill>
                <a:srgbClr val="FF0000"/>
              </a:solidFill>
              <a:latin typeface="BIZ UDゴシック" panose="020B0400000000000000" pitchFamily="49" charset="-128"/>
              <a:ea typeface="BIZ UDゴシック" panose="020B0400000000000000" pitchFamily="49" charset="-128"/>
            </a:endParaRPr>
          </a:p>
        </p:txBody>
      </p:sp>
      <p:sp>
        <p:nvSpPr>
          <p:cNvPr id="12" name="テキスト ボックス 11">
            <a:extLst>
              <a:ext uri="{FF2B5EF4-FFF2-40B4-BE49-F238E27FC236}">
                <a16:creationId xmlns:a16="http://schemas.microsoft.com/office/drawing/2014/main" id="{588E2313-1CC2-0697-5F53-A599767B352D}"/>
              </a:ext>
            </a:extLst>
          </p:cNvPr>
          <p:cNvSpPr txBox="1"/>
          <p:nvPr/>
        </p:nvSpPr>
        <p:spPr>
          <a:xfrm>
            <a:off x="637909" y="2263268"/>
            <a:ext cx="11064876" cy="4950201"/>
          </a:xfrm>
          <a:prstGeom prst="rect">
            <a:avLst/>
          </a:prstGeom>
          <a:noFill/>
        </p:spPr>
        <p:txBody>
          <a:bodyPr wrap="square" rtlCol="0">
            <a:spAutoFit/>
          </a:bodyPr>
          <a:lstStyle/>
          <a:p>
            <a:pPr>
              <a:lnSpc>
                <a:spcPct val="150000"/>
              </a:lnSpc>
            </a:pPr>
            <a:r>
              <a:rPr lang="ja-JP" altLang="en-US" sz="1500" dirty="0">
                <a:latin typeface="BIZ UDPゴシック" panose="020B0400000000000000" pitchFamily="50" charset="-128"/>
                <a:ea typeface="BIZ UDPゴシック" panose="020B0400000000000000" pitchFamily="50" charset="-128"/>
              </a:rPr>
              <a:t>　</a:t>
            </a:r>
            <a:r>
              <a:rPr lang="ja-JP" altLang="en-US" sz="1500" dirty="0">
                <a:solidFill>
                  <a:schemeClr val="bg1"/>
                </a:solidFill>
                <a:latin typeface="+mn-ea"/>
              </a:rPr>
              <a:t>▶</a:t>
            </a:r>
            <a:r>
              <a:rPr lang="ja-JP" altLang="en-US" b="0" i="0" dirty="0">
                <a:solidFill>
                  <a:schemeClr val="bg1"/>
                </a:solidFill>
                <a:effectLst/>
                <a:latin typeface="ヒラギノ角ゴ Pro W3"/>
              </a:rPr>
              <a:t> </a:t>
            </a:r>
            <a:r>
              <a:rPr lang="ja-JP" altLang="en-US" b="0" i="0" dirty="0">
                <a:solidFill>
                  <a:srgbClr val="000000"/>
                </a:solidFill>
                <a:effectLst/>
                <a:latin typeface="ヒラギノ角ゴ Pro W3"/>
              </a:rPr>
              <a:t>「心肺蘇生を希望しない」という意思表示は、本人や家族等、かかりつけ医を含む多職種の関係者らとともに、ＡＣＰ（人生会議）の一環として成される必要があります。現時点で事前指示や意思決定支援に関する法律は本邦では制定されておらず、厚労省のガイドラインの内容に沿った、多職種による本人の意思を尊重する合意形成のプロセスを踏むことが医療側には求められますので、本人を中心とした多職種との経時的な話し合いの内容を必ず関係者間で共有し、カルテへ記載</a:t>
            </a:r>
            <a:r>
              <a:rPr lang="ja-JP" altLang="en-US" dirty="0">
                <a:solidFill>
                  <a:srgbClr val="000000"/>
                </a:solidFill>
                <a:latin typeface="ヒラギノ角ゴ Pro W3"/>
              </a:rPr>
              <a:t>するよう</a:t>
            </a:r>
            <a:r>
              <a:rPr lang="ja-JP" altLang="en-US" b="0" i="0" dirty="0">
                <a:solidFill>
                  <a:srgbClr val="000000"/>
                </a:solidFill>
                <a:effectLst/>
                <a:latin typeface="ヒラギノ角ゴ Pro W3"/>
              </a:rPr>
              <a:t>お願いします。</a:t>
            </a:r>
            <a:endParaRPr lang="en-US" altLang="ja-JP" b="0" i="0" dirty="0">
              <a:solidFill>
                <a:srgbClr val="000000"/>
              </a:solidFill>
              <a:effectLst/>
              <a:latin typeface="ヒラギノ角ゴ Pro W3"/>
            </a:endParaRPr>
          </a:p>
          <a:p>
            <a:pPr>
              <a:lnSpc>
                <a:spcPct val="150000"/>
              </a:lnSpc>
            </a:pPr>
            <a:r>
              <a:rPr lang="ja-JP" altLang="en-US" dirty="0">
                <a:solidFill>
                  <a:srgbClr val="000000"/>
                </a:solidFill>
                <a:latin typeface="ヒラギノ角ゴ Pro W3"/>
              </a:rPr>
              <a:t>　</a:t>
            </a:r>
            <a:r>
              <a:rPr lang="ja-JP" altLang="en-US" b="0" i="0" dirty="0">
                <a:solidFill>
                  <a:srgbClr val="000000"/>
                </a:solidFill>
                <a:effectLst/>
                <a:latin typeface="ヒラギノ角ゴ Pro W3"/>
              </a:rPr>
              <a:t>また、ＤＮＡＲプロトコール対応事案が発生した際も、カルテへ記載するよう重ねてお願いします。</a:t>
            </a:r>
            <a:endParaRPr lang="en-US" altLang="ja-JP" b="0" i="0" dirty="0">
              <a:solidFill>
                <a:srgbClr val="000000"/>
              </a:solidFill>
              <a:effectLst/>
              <a:latin typeface="ヒラギノ角ゴ Pro W3"/>
            </a:endParaRPr>
          </a:p>
          <a:p>
            <a:pPr>
              <a:lnSpc>
                <a:spcPct val="150000"/>
              </a:lnSpc>
            </a:pPr>
            <a:r>
              <a:rPr lang="ja-JP" altLang="en-US" dirty="0">
                <a:solidFill>
                  <a:srgbClr val="000000"/>
                </a:solidFill>
                <a:latin typeface="ヒラギノ角ゴ Pro W3"/>
              </a:rPr>
              <a:t>　なお、</a:t>
            </a:r>
            <a:r>
              <a:rPr lang="ja-JP" altLang="en-US" b="0" i="0" dirty="0">
                <a:solidFill>
                  <a:srgbClr val="000000"/>
                </a:solidFill>
                <a:effectLst/>
                <a:latin typeface="ヒラギノ角ゴ Pro W3"/>
              </a:rPr>
              <a:t>人生の最終段階において、本人や家族等による明確な「心肺蘇生を希望しない」意思表示がある場合は、意向に沿った円滑な活動が行える様、 事前にかかりつけ医による文書（救急搬送に関する本人の意思を尊重した合意書）の作成を行い、 現場で救急隊に提示することも可能ですので、この作成につきましても、ご協力のほどよろしくお願いします。</a:t>
            </a:r>
            <a:endParaRPr lang="en-US" altLang="ja-JP" b="1" i="0" dirty="0">
              <a:solidFill>
                <a:srgbClr val="000000"/>
              </a:solidFill>
              <a:effectLst/>
              <a:latin typeface="+mn-ea"/>
            </a:endParaRPr>
          </a:p>
          <a:p>
            <a:pPr>
              <a:lnSpc>
                <a:spcPct val="150000"/>
              </a:lnSpc>
            </a:pPr>
            <a:endParaRPr kumimoji="1" lang="en-US" altLang="ja-JP" sz="1800" dirty="0"/>
          </a:p>
          <a:p>
            <a:pPr>
              <a:lnSpc>
                <a:spcPct val="150000"/>
              </a:lnSpc>
            </a:pPr>
            <a:endParaRPr lang="en-US" altLang="ja-JP" sz="15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05769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45E5C6-6B49-E160-A796-875EDC38979A}"/>
              </a:ext>
            </a:extLst>
          </p:cNvPr>
          <p:cNvSpPr>
            <a:spLocks noGrp="1"/>
          </p:cNvSpPr>
          <p:nvPr>
            <p:ph type="title"/>
          </p:nvPr>
        </p:nvSpPr>
        <p:spPr>
          <a:xfrm>
            <a:off x="730394" y="424371"/>
            <a:ext cx="8534400" cy="1507066"/>
          </a:xfrm>
        </p:spPr>
        <p:txBody>
          <a:bodyPr/>
          <a:lstStyle/>
          <a:p>
            <a:r>
              <a:rPr kumimoji="1" lang="ja-JP" altLang="en-US" dirty="0"/>
              <a:t>まとめ</a:t>
            </a:r>
          </a:p>
        </p:txBody>
      </p:sp>
      <p:sp>
        <p:nvSpPr>
          <p:cNvPr id="4" name="コンテンツ プレースホルダー 2">
            <a:extLst>
              <a:ext uri="{FF2B5EF4-FFF2-40B4-BE49-F238E27FC236}">
                <a16:creationId xmlns:a16="http://schemas.microsoft.com/office/drawing/2014/main" id="{80CDC31D-CC9F-CC38-0704-3D3E2BDCA1B0}"/>
              </a:ext>
            </a:extLst>
          </p:cNvPr>
          <p:cNvSpPr>
            <a:spLocks noGrp="1"/>
          </p:cNvSpPr>
          <p:nvPr>
            <p:ph idx="1"/>
          </p:nvPr>
        </p:nvSpPr>
        <p:spPr>
          <a:xfrm>
            <a:off x="1088044" y="1838037"/>
            <a:ext cx="10491657" cy="4230253"/>
          </a:xfrm>
          <a:solidFill>
            <a:srgbClr val="FFFFCC"/>
          </a:solidFill>
        </p:spPr>
        <p:txBody>
          <a:bodyPr>
            <a:noAutofit/>
          </a:bodyPr>
          <a:lstStyle/>
          <a:p>
            <a:endParaRPr lang="en-US" altLang="ja-JP" sz="2000" b="1" i="0" dirty="0">
              <a:solidFill>
                <a:srgbClr val="000000"/>
              </a:solidFill>
              <a:effectLst/>
              <a:latin typeface="BIZ UDゴシック" panose="020B0400000000000000" pitchFamily="49" charset="-128"/>
              <a:ea typeface="BIZ UDゴシック" panose="020B0400000000000000" pitchFamily="49" charset="-128"/>
            </a:endParaRPr>
          </a:p>
          <a:p>
            <a:r>
              <a:rPr lang="ja-JP" altLang="en-US" sz="2000" b="1" i="0" dirty="0">
                <a:solidFill>
                  <a:srgbClr val="000000"/>
                </a:solidFill>
                <a:effectLst/>
                <a:latin typeface="BIZ UDゴシック" panose="020B0400000000000000" pitchFamily="49" charset="-128"/>
                <a:ea typeface="BIZ UDゴシック" panose="020B0400000000000000" pitchFamily="49" charset="-128"/>
              </a:rPr>
              <a:t>　本来、心肺停止状態の傷病者に対しては、心肺蘇生を行うなど</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消防</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救急</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は救命</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状態改善に向けて全力で対応して</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います</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しかし、現在</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、患者裁量権を優先すべき風潮にあり、蘇生処置を望まない</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方も</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一定数</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おられます。</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患者とかかりつけ医が事前にコンセンサスを築いておく</a:t>
            </a:r>
            <a:r>
              <a:rPr lang="ja-JP" altLang="en-US"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こと</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が</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ＤＮＡＲ</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プロトコールを作成する上のスタンダードな流れになっている</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と言われております</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sz="2000"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前段階としては</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このような状態の時に</a:t>
            </a:r>
            <a:r>
              <a:rPr lang="ja-JP" altLang="en-US"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１１９</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番通報を家族等がしてこないことが</a:t>
            </a:r>
            <a:r>
              <a:rPr lang="ja-JP" altLang="en-US"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本来望まれるのですが現状はそのようになっていないので、県や国を挙げての啓蒙活動が必要と考えています。</a:t>
            </a:r>
            <a:endParaRPr lang="en-US" altLang="ja-JP" sz="20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sz="2000"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2000" b="1" dirty="0">
                <a:solidFill>
                  <a:srgbClr val="000000"/>
                </a:solidFill>
                <a:latin typeface="BIZ UDゴシック" panose="020B0400000000000000" pitchFamily="49" charset="-128"/>
                <a:ea typeface="BIZ UDゴシック" panose="020B0400000000000000" pitchFamily="49" charset="-128"/>
              </a:rPr>
              <a:t>ＤＮＡＲプロトコールを策定するためには、地域のかかりつけ医の先生方のご協力が不可欠となりますので、ご負担をお掛けしますが、どうぞよろしくお願い致します。</a:t>
            </a:r>
            <a:endParaRPr lang="en-US" altLang="ja-JP" sz="2000" b="1" dirty="0">
              <a:solidFill>
                <a:srgbClr val="000000"/>
              </a:solidFill>
              <a:latin typeface="BIZ UDゴシック" panose="020B0400000000000000" pitchFamily="49" charset="-128"/>
              <a:ea typeface="BIZ UDゴシック" panose="020B0400000000000000" pitchFamily="49" charset="-128"/>
            </a:endParaRPr>
          </a:p>
          <a:p>
            <a:endPar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4026321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1040784" y="563422"/>
            <a:ext cx="10160701" cy="631115"/>
          </a:xfrm>
          <a:prstGeom prst="rect">
            <a:avLst/>
          </a:prstGeom>
          <a:ln>
            <a:noFill/>
          </a:ln>
        </p:spPr>
        <p:txBody>
          <a:bodyPr vert="horz" lIns="91440" tIns="45720" rIns="91440" bIns="45720" rtlCol="0" anchor="b">
            <a:noAutofit/>
          </a:bodyPr>
          <a:lstStyle>
            <a:lvl1pPr marL="0"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en-US" altLang="ja-JP" sz="3200" b="1" spc="0" dirty="0">
                <a:solidFill>
                  <a:schemeClr val="bg1"/>
                </a:solidFill>
                <a:latin typeface="BIZ UDゴシック" panose="020B0400000000000000" pitchFamily="49" charset="-128"/>
                <a:ea typeface="BIZ UDゴシック" panose="020B0400000000000000" pitchFamily="49" charset="-128"/>
              </a:rPr>
              <a:t>【</a:t>
            </a:r>
            <a:r>
              <a:rPr lang="ja-JP" altLang="en-US" sz="3200" b="1" spc="0" dirty="0">
                <a:solidFill>
                  <a:schemeClr val="bg1"/>
                </a:solidFill>
                <a:latin typeface="BIZ UDゴシック" panose="020B0400000000000000" pitchFamily="49" charset="-128"/>
                <a:ea typeface="BIZ UDゴシック" panose="020B0400000000000000" pitchFamily="49" charset="-128"/>
              </a:rPr>
              <a:t>参考</a:t>
            </a:r>
            <a:r>
              <a:rPr lang="en-US" altLang="ja-JP" sz="3200" b="1" spc="0" dirty="0">
                <a:solidFill>
                  <a:schemeClr val="bg1"/>
                </a:solidFill>
                <a:latin typeface="BIZ UDゴシック" panose="020B0400000000000000" pitchFamily="49" charset="-128"/>
                <a:ea typeface="BIZ UDゴシック" panose="020B0400000000000000" pitchFamily="49" charset="-128"/>
              </a:rPr>
              <a:t>】</a:t>
            </a:r>
            <a:r>
              <a:rPr lang="ja-JP" altLang="en-US" sz="3200" b="1" spc="0" dirty="0">
                <a:solidFill>
                  <a:schemeClr val="bg1"/>
                </a:solidFill>
                <a:latin typeface="BIZ UDゴシック" panose="020B0400000000000000" pitchFamily="49" charset="-128"/>
                <a:ea typeface="BIZ UDゴシック" panose="020B0400000000000000" pitchFamily="49" charset="-128"/>
              </a:rPr>
              <a:t>訪問診療・往診等における距離要件について　　　　　　　　　　　　　　　　　　　　</a:t>
            </a:r>
          </a:p>
        </p:txBody>
      </p:sp>
      <p:cxnSp>
        <p:nvCxnSpPr>
          <p:cNvPr id="6" name="直線コネクタ 5"/>
          <p:cNvCxnSpPr/>
          <p:nvPr/>
        </p:nvCxnSpPr>
        <p:spPr>
          <a:xfrm>
            <a:off x="1211606" y="1275582"/>
            <a:ext cx="1000770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表 6"/>
          <p:cNvGraphicFramePr>
            <a:graphicFrameLocks noGrp="1"/>
          </p:cNvGraphicFramePr>
          <p:nvPr>
            <p:extLst>
              <p:ext uri="{D42A27DB-BD31-4B8C-83A1-F6EECF244321}">
                <p14:modId xmlns:p14="http://schemas.microsoft.com/office/powerpoint/2010/main" val="2279704734"/>
              </p:ext>
            </p:extLst>
          </p:nvPr>
        </p:nvGraphicFramePr>
        <p:xfrm>
          <a:off x="1188756" y="2567709"/>
          <a:ext cx="10053406" cy="4017217"/>
        </p:xfrm>
        <a:graphic>
          <a:graphicData uri="http://schemas.openxmlformats.org/drawingml/2006/table">
            <a:tbl>
              <a:tblPr firstRow="1" bandRow="1">
                <a:tableStyleId>{5A111915-BE36-4E01-A7E5-04B1672EAD32}</a:tableStyleId>
              </a:tblPr>
              <a:tblGrid>
                <a:gridCol w="10053406">
                  <a:extLst>
                    <a:ext uri="{9D8B030D-6E8A-4147-A177-3AD203B41FA5}">
                      <a16:colId xmlns:a16="http://schemas.microsoft.com/office/drawing/2014/main" val="2949738457"/>
                    </a:ext>
                  </a:extLst>
                </a:gridCol>
              </a:tblGrid>
              <a:tr h="576180">
                <a:tc>
                  <a:txBody>
                    <a:bodyPr/>
                    <a:lstStyle/>
                    <a:p>
                      <a:pPr algn="l"/>
                      <a:r>
                        <a:rPr kumimoji="1" lang="ja-JP" altLang="en-US" sz="1600" b="1" dirty="0">
                          <a:latin typeface="Meiryo UI" panose="020B0604030504040204" pitchFamily="50" charset="-128"/>
                          <a:ea typeface="Meiryo UI" panose="020B0604030504040204" pitchFamily="50" charset="-128"/>
                        </a:rPr>
                        <a:t>●診療報酬の算定方法（平成</a:t>
                      </a:r>
                      <a:r>
                        <a:rPr kumimoji="1" lang="en-US" altLang="ja-JP" sz="1600" b="1" dirty="0">
                          <a:latin typeface="Meiryo UI" panose="020B0604030504040204" pitchFamily="50" charset="-128"/>
                          <a:ea typeface="Meiryo UI" panose="020B0604030504040204" pitchFamily="50" charset="-128"/>
                        </a:rPr>
                        <a:t>20</a:t>
                      </a:r>
                      <a:r>
                        <a:rPr kumimoji="1" lang="ja-JP" altLang="en-US" sz="1600" b="1" dirty="0">
                          <a:latin typeface="Meiryo UI" panose="020B0604030504040204" pitchFamily="50" charset="-128"/>
                          <a:ea typeface="Meiryo UI" panose="020B0604030504040204" pitchFamily="50" charset="-128"/>
                        </a:rPr>
                        <a:t>年厚生労働省告示第</a:t>
                      </a:r>
                      <a:r>
                        <a:rPr kumimoji="1" lang="en-US" altLang="ja-JP" sz="1600" b="1" dirty="0">
                          <a:latin typeface="Meiryo UI" panose="020B0604030504040204" pitchFamily="50" charset="-128"/>
                          <a:ea typeface="Meiryo UI" panose="020B0604030504040204" pitchFamily="50" charset="-128"/>
                        </a:rPr>
                        <a:t>59</a:t>
                      </a:r>
                      <a:r>
                        <a:rPr kumimoji="1" lang="ja-JP" altLang="en-US" sz="1600" b="1" dirty="0">
                          <a:latin typeface="Meiryo UI" panose="020B0604030504040204" pitchFamily="50" charset="-128"/>
                          <a:ea typeface="Meiryo UI" panose="020B0604030504040204" pitchFamily="50" charset="-128"/>
                        </a:rPr>
                        <a:t>号）（抄）</a:t>
                      </a:r>
                    </a:p>
                  </a:txBody>
                  <a:tcPr anchor="ctr">
                    <a:solidFill>
                      <a:schemeClr val="accent4"/>
                    </a:solidFill>
                  </a:tcPr>
                </a:tc>
                <a:extLst>
                  <a:ext uri="{0D108BD9-81ED-4DB2-BD59-A6C34878D82A}">
                    <a16:rowId xmlns:a16="http://schemas.microsoft.com/office/drawing/2014/main" val="3390401516"/>
                  </a:ext>
                </a:extLst>
              </a:tr>
              <a:tr h="3441037">
                <a:tc>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solidFill>
                      <a:schemeClr val="bg1"/>
                    </a:solidFill>
                  </a:tcPr>
                </a:tc>
                <a:extLst>
                  <a:ext uri="{0D108BD9-81ED-4DB2-BD59-A6C34878D82A}">
                    <a16:rowId xmlns:a16="http://schemas.microsoft.com/office/drawing/2014/main" val="303930824"/>
                  </a:ext>
                </a:extLst>
              </a:tr>
            </a:tbl>
          </a:graphicData>
        </a:graphic>
      </p:graphicFrame>
      <p:sp>
        <p:nvSpPr>
          <p:cNvPr id="8" name="テキスト ボックス 7"/>
          <p:cNvSpPr txBox="1"/>
          <p:nvPr/>
        </p:nvSpPr>
        <p:spPr>
          <a:xfrm>
            <a:off x="1108701" y="1338742"/>
            <a:ext cx="10215338" cy="681084"/>
          </a:xfrm>
          <a:prstGeom prst="rect">
            <a:avLst/>
          </a:prstGeom>
          <a:noFill/>
        </p:spPr>
        <p:txBody>
          <a:bodyPr wrap="square" rtlCol="0">
            <a:spAutoFit/>
          </a:bodyPr>
          <a:lstStyle/>
          <a:p>
            <a:pPr>
              <a:lnSpc>
                <a:spcPts val="2500"/>
              </a:lnSpc>
            </a:pPr>
            <a:r>
              <a:rPr kumimoji="1" lang="ja-JP" altLang="en-US" sz="1600" dirty="0">
                <a:latin typeface="BIZ UDゴシック" panose="020B0400000000000000" pitchFamily="49" charset="-128"/>
                <a:ea typeface="BIZ UDゴシック" panose="020B0400000000000000" pitchFamily="49" charset="-128"/>
              </a:rPr>
              <a:t>　</a:t>
            </a:r>
            <a:r>
              <a:rPr kumimoji="1" lang="ja-JP" altLang="en-US" sz="1500" dirty="0">
                <a:latin typeface="BIZ UDゴシック" panose="020B0400000000000000" pitchFamily="49" charset="-128"/>
                <a:ea typeface="BIZ UDゴシック" panose="020B0400000000000000" pitchFamily="49" charset="-128"/>
              </a:rPr>
              <a:t>保険医療機関の所在地と患家の所在地との距離が１６キロメートルを超える往診については、当該保険医療機関からの往診を必要とする「絶対的な理由」がある場合に認められる。</a:t>
            </a:r>
          </a:p>
        </p:txBody>
      </p:sp>
      <p:sp>
        <p:nvSpPr>
          <p:cNvPr id="9" name="テキスト ボックス 8"/>
          <p:cNvSpPr txBox="1"/>
          <p:nvPr/>
        </p:nvSpPr>
        <p:spPr>
          <a:xfrm>
            <a:off x="1211365" y="2102364"/>
            <a:ext cx="4119587" cy="338554"/>
          </a:xfrm>
          <a:prstGeom prst="rect">
            <a:avLst/>
          </a:prstGeom>
          <a:solidFill>
            <a:srgbClr val="FFFFCC"/>
          </a:solidFill>
        </p:spPr>
        <p:txBody>
          <a:bodyPr wrap="square" rtlCol="0">
            <a:spAutoFit/>
          </a:bodyPr>
          <a:lstStyle/>
          <a:p>
            <a:r>
              <a:rPr kumimoji="1" lang="en-US" altLang="ja-JP" sz="1600" b="1" dirty="0">
                <a:solidFill>
                  <a:srgbClr val="FF0000"/>
                </a:solidFill>
                <a:latin typeface="BIZ UDゴシック" panose="020B0400000000000000" pitchFamily="49" charset="-128"/>
                <a:ea typeface="BIZ UDゴシック" panose="020B0400000000000000" pitchFamily="49" charset="-128"/>
              </a:rPr>
              <a:t>【</a:t>
            </a:r>
            <a:r>
              <a:rPr kumimoji="1" lang="ja-JP" altLang="en-US" sz="1600" b="1" dirty="0">
                <a:solidFill>
                  <a:srgbClr val="FF0000"/>
                </a:solidFill>
                <a:latin typeface="BIZ UDゴシック" panose="020B0400000000000000" pitchFamily="49" charset="-128"/>
                <a:ea typeface="BIZ UDゴシック" panose="020B0400000000000000" pitchFamily="49" charset="-128"/>
              </a:rPr>
              <a:t>告示</a:t>
            </a:r>
            <a:r>
              <a:rPr kumimoji="1" lang="en-US" altLang="ja-JP" sz="1600" b="1" dirty="0">
                <a:solidFill>
                  <a:srgbClr val="FF0000"/>
                </a:solidFill>
                <a:latin typeface="BIZ UDゴシック" panose="020B0400000000000000" pitchFamily="49" charset="-128"/>
                <a:ea typeface="BIZ UDゴシック" panose="020B0400000000000000" pitchFamily="49" charset="-128"/>
              </a:rPr>
              <a:t>】</a:t>
            </a:r>
            <a:r>
              <a:rPr kumimoji="1" lang="ja-JP" altLang="en-US" sz="1600" b="1" dirty="0">
                <a:solidFill>
                  <a:srgbClr val="FF0000"/>
                </a:solidFill>
                <a:latin typeface="BIZ UDゴシック" panose="020B0400000000000000" pitchFamily="49" charset="-128"/>
                <a:ea typeface="BIZ UDゴシック" panose="020B0400000000000000" pitchFamily="49" charset="-128"/>
              </a:rPr>
              <a:t>１６ｋｍの取扱いに関する規定</a:t>
            </a:r>
          </a:p>
        </p:txBody>
      </p:sp>
      <p:sp>
        <p:nvSpPr>
          <p:cNvPr id="10" name="正方形/長方形 9"/>
          <p:cNvSpPr/>
          <p:nvPr/>
        </p:nvSpPr>
        <p:spPr>
          <a:xfrm>
            <a:off x="1287558" y="3205583"/>
            <a:ext cx="9667151" cy="3428631"/>
          </a:xfrm>
          <a:prstGeom prst="rect">
            <a:avLst/>
          </a:prstGeom>
        </p:spPr>
        <p:txBody>
          <a:bodyPr wrap="square">
            <a:spAutoFit/>
          </a:bodyPr>
          <a:lstStyle/>
          <a:p>
            <a:pPr>
              <a:lnSpc>
                <a:spcPts val="2400"/>
              </a:lnSpc>
            </a:pPr>
            <a:r>
              <a:rPr lang="ja-JP" altLang="en-US" sz="1500" dirty="0">
                <a:latin typeface="BIZ UDゴシック" panose="020B0400000000000000" pitchFamily="49" charset="-128"/>
                <a:ea typeface="BIZ UDゴシック" panose="020B0400000000000000" pitchFamily="49" charset="-128"/>
              </a:rPr>
              <a:t>Ｃ０００　往診料　</a:t>
            </a:r>
            <a:r>
              <a:rPr lang="en-US" altLang="ja-JP" sz="1500" dirty="0">
                <a:latin typeface="BIZ UDゴシック" panose="020B0400000000000000" pitchFamily="49" charset="-128"/>
                <a:ea typeface="BIZ UDゴシック" panose="020B0400000000000000" pitchFamily="49" charset="-128"/>
              </a:rPr>
              <a:t>720</a:t>
            </a:r>
            <a:r>
              <a:rPr lang="ja-JP" altLang="en-US" sz="1500" dirty="0">
                <a:latin typeface="BIZ UDゴシック" panose="020B0400000000000000" pitchFamily="49" charset="-128"/>
                <a:ea typeface="BIZ UDゴシック" panose="020B0400000000000000" pitchFamily="49" charset="-128"/>
              </a:rPr>
              <a:t>点</a:t>
            </a:r>
            <a:endParaRPr lang="en-US" altLang="ja-JP" sz="1500" dirty="0">
              <a:latin typeface="BIZ UDゴシック" panose="020B0400000000000000" pitchFamily="49" charset="-128"/>
              <a:ea typeface="BIZ UDゴシック" panose="020B0400000000000000" pitchFamily="49" charset="-128"/>
            </a:endParaRPr>
          </a:p>
          <a:p>
            <a:pPr>
              <a:lnSpc>
                <a:spcPts val="2400"/>
              </a:lnSpc>
            </a:pPr>
            <a:r>
              <a:rPr lang="ja-JP" altLang="en-US" sz="1500" dirty="0">
                <a:latin typeface="BIZ UDゴシック" panose="020B0400000000000000" pitchFamily="49" charset="-128"/>
                <a:ea typeface="BIZ UDゴシック" panose="020B0400000000000000" pitchFamily="49" charset="-128"/>
              </a:rPr>
              <a:t>注１　別に厚生労働大臣が定める時間において入院中の患者以外の患者に対して診療に従事している場合に緊急に行う往診、夜間（深夜を除く。）又は休日の往診、深夜の往診を行った場合には、在宅療養支援診療所、在宅療養支援病院、（地域において在宅療養を提供する診療所がないことにより、当該地域における退院後の患者に対する在宅療養の提供に主たる責任を有する病院であっても、別に厚生労働大臣が定める施設基準に適合しているものとして地方厚生局長等に届け出たものをいう。）（以下この表のおいて同じ。）等の区分に従い、次に掲げる点数をそれぞれ所定点数に加算する。</a:t>
            </a:r>
            <a:endParaRPr lang="en-US" altLang="ja-JP" sz="1500" dirty="0">
              <a:latin typeface="BIZ UDゴシック" panose="020B0400000000000000" pitchFamily="49" charset="-128"/>
              <a:ea typeface="BIZ UDゴシック" panose="020B0400000000000000" pitchFamily="49" charset="-128"/>
            </a:endParaRPr>
          </a:p>
          <a:p>
            <a:pPr>
              <a:lnSpc>
                <a:spcPts val="2400"/>
              </a:lnSpc>
            </a:pPr>
            <a:r>
              <a:rPr lang="ja-JP" altLang="en-US" sz="1500" dirty="0">
                <a:latin typeface="BIZ UDゴシック" panose="020B0400000000000000" pitchFamily="49" charset="-128"/>
                <a:ea typeface="BIZ UDゴシック" panose="020B0400000000000000" pitchFamily="49" charset="-128"/>
              </a:rPr>
              <a:t>（略）</a:t>
            </a:r>
            <a:endParaRPr lang="en-US" altLang="ja-JP" sz="1500" dirty="0">
              <a:latin typeface="BIZ UDゴシック" panose="020B0400000000000000" pitchFamily="49" charset="-128"/>
              <a:ea typeface="BIZ UDゴシック" panose="020B0400000000000000" pitchFamily="49" charset="-128"/>
            </a:endParaRPr>
          </a:p>
          <a:p>
            <a:pPr>
              <a:lnSpc>
                <a:spcPts val="2400"/>
              </a:lnSpc>
            </a:pPr>
            <a:r>
              <a:rPr lang="ja-JP" altLang="en-US" sz="1500" dirty="0">
                <a:latin typeface="BIZ UDゴシック" panose="020B0400000000000000" pitchFamily="49" charset="-128"/>
                <a:ea typeface="BIZ UDゴシック" panose="020B0400000000000000" pitchFamily="49" charset="-128"/>
              </a:rPr>
              <a:t>４　保険医療機関の所在地と</a:t>
            </a:r>
            <a:r>
              <a:rPr kumimoji="1" lang="ja-JP" altLang="en-US" sz="1500" dirty="0">
                <a:latin typeface="BIZ UDゴシック" panose="020B0400000000000000" pitchFamily="49" charset="-128"/>
                <a:ea typeface="BIZ UDゴシック" panose="020B0400000000000000" pitchFamily="49" charset="-128"/>
              </a:rPr>
              <a:t>患家の所在地との距離が１６キロメートルを超えた場合又は海路による往診を行った場合で、特殊な事情があったときの往診料は、別に</a:t>
            </a:r>
            <a:r>
              <a:rPr lang="ja-JP" altLang="en-US" sz="1500" dirty="0">
                <a:latin typeface="BIZ UDゴシック" panose="020B0400000000000000" pitchFamily="49" charset="-128"/>
                <a:ea typeface="BIZ UDゴシック" panose="020B0400000000000000" pitchFamily="49" charset="-128"/>
              </a:rPr>
              <a:t>厚生労働大臣が定めるところにより算定する。</a:t>
            </a:r>
            <a:endParaRPr lang="en-US" altLang="ja-JP" sz="1500" dirty="0">
              <a:latin typeface="BIZ UDゴシック" panose="020B0400000000000000" pitchFamily="49" charset="-128"/>
              <a:ea typeface="BIZ UDゴシック" panose="020B0400000000000000" pitchFamily="49" charset="-128"/>
            </a:endParaRPr>
          </a:p>
          <a:p>
            <a:pPr>
              <a:lnSpc>
                <a:spcPts val="2400"/>
              </a:lnSpc>
            </a:pPr>
            <a:r>
              <a:rPr lang="ja-JP" altLang="en-US" sz="1500" dirty="0">
                <a:latin typeface="BIZ UDゴシック" panose="020B0400000000000000" pitchFamily="49" charset="-128"/>
                <a:ea typeface="BIZ UDゴシック" panose="020B0400000000000000" pitchFamily="49" charset="-128"/>
              </a:rPr>
              <a:t>５　往診に要した交通費は、</a:t>
            </a:r>
            <a:r>
              <a:rPr kumimoji="1" lang="ja-JP" altLang="en-US" sz="1500" dirty="0">
                <a:latin typeface="BIZ UDゴシック" panose="020B0400000000000000" pitchFamily="49" charset="-128"/>
                <a:ea typeface="BIZ UDゴシック" panose="020B0400000000000000" pitchFamily="49" charset="-128"/>
              </a:rPr>
              <a:t>患家の負担とする。</a:t>
            </a:r>
            <a:endParaRPr lang="ja-JP" altLang="en-US" sz="1500" dirty="0">
              <a:latin typeface="BIZ UDゴシック" panose="020B0400000000000000" pitchFamily="49" charset="-128"/>
              <a:ea typeface="BIZ UDゴシック" panose="020B0400000000000000" pitchFamily="49" charset="-128"/>
            </a:endParaRPr>
          </a:p>
        </p:txBody>
      </p:sp>
      <p:sp>
        <p:nvSpPr>
          <p:cNvPr id="11" name="二等辺三角形 10"/>
          <p:cNvSpPr/>
          <p:nvPr/>
        </p:nvSpPr>
        <p:spPr>
          <a:xfrm rot="5400000">
            <a:off x="916589" y="2164151"/>
            <a:ext cx="248389" cy="184202"/>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01257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2354D-B979-6301-4DEA-ECBC59B5E751}"/>
              </a:ext>
            </a:extLst>
          </p:cNvPr>
          <p:cNvSpPr>
            <a:spLocks noGrp="1"/>
          </p:cNvSpPr>
          <p:nvPr>
            <p:ph type="title"/>
          </p:nvPr>
        </p:nvSpPr>
        <p:spPr>
          <a:xfrm>
            <a:off x="1066800" y="335902"/>
            <a:ext cx="10058400" cy="850952"/>
          </a:xfrm>
        </p:spPr>
        <p:txBody>
          <a:bodyPr>
            <a:normAutofit/>
          </a:bodyPr>
          <a:lstStyle/>
          <a:p>
            <a:r>
              <a:rPr kumimoji="1" lang="ja-JP" altLang="en-US" sz="3200" dirty="0">
                <a:solidFill>
                  <a:schemeClr val="bg1"/>
                </a:solidFill>
              </a:rPr>
              <a:t>（参考）死亡診断について</a:t>
            </a:r>
          </a:p>
        </p:txBody>
      </p:sp>
      <p:pic>
        <p:nvPicPr>
          <p:cNvPr id="5" name="コンテンツ プレースホルダー 4" descr="グラフィカル ユーザー インターフェイス, Web サイト&#10;&#10;AI によって生成されたコンテンツは間違っている可能性があります。">
            <a:extLst>
              <a:ext uri="{FF2B5EF4-FFF2-40B4-BE49-F238E27FC236}">
                <a16:creationId xmlns:a16="http://schemas.microsoft.com/office/drawing/2014/main" id="{B661D353-C37E-6FC2-E993-02B284A49091}"/>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97280" y="1836933"/>
            <a:ext cx="2846150" cy="4022725"/>
          </a:xfrm>
        </p:spPr>
      </p:pic>
      <p:pic>
        <p:nvPicPr>
          <p:cNvPr id="13" name="図 12" descr="グラフィカル ユーザー インターフェイス, テキスト, アプリケーション, メール">
            <a:extLst>
              <a:ext uri="{FF2B5EF4-FFF2-40B4-BE49-F238E27FC236}">
                <a16:creationId xmlns:a16="http://schemas.microsoft.com/office/drawing/2014/main" id="{C3D0E669-7AB4-E6D2-0FC2-F7DBDE7D41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31167" y="1836933"/>
            <a:ext cx="2846151" cy="4022725"/>
          </a:xfrm>
          <a:prstGeom prst="rect">
            <a:avLst/>
          </a:prstGeom>
        </p:spPr>
      </p:pic>
      <p:pic>
        <p:nvPicPr>
          <p:cNvPr id="15" name="図 14" descr="テキスト">
            <a:extLst>
              <a:ext uri="{FF2B5EF4-FFF2-40B4-BE49-F238E27FC236}">
                <a16:creationId xmlns:a16="http://schemas.microsoft.com/office/drawing/2014/main" id="{65EC74FF-5A8E-B623-B298-0E37D521A5C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5867" y="1805533"/>
            <a:ext cx="2868367" cy="4054125"/>
          </a:xfrm>
          <a:prstGeom prst="rect">
            <a:avLst/>
          </a:prstGeom>
        </p:spPr>
      </p:pic>
    </p:spTree>
    <p:extLst>
      <p:ext uri="{BB962C8B-B14F-4D97-AF65-F5344CB8AC3E}">
        <p14:creationId xmlns:p14="http://schemas.microsoft.com/office/powerpoint/2010/main" val="359471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71895" y="614222"/>
            <a:ext cx="5600394" cy="631115"/>
          </a:xfrm>
          <a:ln>
            <a:noFill/>
          </a:ln>
        </p:spPr>
        <p:txBody>
          <a:bodyPr>
            <a:noAutofit/>
          </a:bodyPr>
          <a:lstStyle/>
          <a:p>
            <a:r>
              <a:rPr lang="ja-JP" altLang="en-US" sz="3200" b="1" dirty="0">
                <a:latin typeface="BIZ UDゴシック" panose="020B0400000000000000" pitchFamily="49" charset="-128"/>
                <a:ea typeface="BIZ UDゴシック" panose="020B0400000000000000" pitchFamily="49" charset="-128"/>
              </a:rPr>
              <a:t>背　景　　　　　　　　　　　　　　　　　　　　</a:t>
            </a:r>
          </a:p>
        </p:txBody>
      </p:sp>
      <p:sp>
        <p:nvSpPr>
          <p:cNvPr id="3" name="コンテンツ プレースホルダー 2"/>
          <p:cNvSpPr>
            <a:spLocks noGrp="1"/>
          </p:cNvSpPr>
          <p:nvPr>
            <p:ph idx="1"/>
          </p:nvPr>
        </p:nvSpPr>
        <p:spPr>
          <a:xfrm>
            <a:off x="870231" y="1788612"/>
            <a:ext cx="10811031" cy="4011823"/>
          </a:xfrm>
          <a:solidFill>
            <a:srgbClr val="FFFFCC"/>
          </a:solidFill>
        </p:spPr>
        <p:txBody>
          <a:bodyPr>
            <a:noAutofit/>
          </a:bodyPr>
          <a:lstStyle/>
          <a:p>
            <a:pPr marL="0" indent="0" algn="just">
              <a:buNone/>
            </a:pPr>
            <a:r>
              <a:rPr lang="ja-JP" altLang="en-US" sz="1800" b="1" dirty="0">
                <a:solidFill>
                  <a:srgbClr val="000000"/>
                </a:solidFill>
                <a:latin typeface="BIZ UDゴシック" panose="020B0400000000000000" pitchFamily="49" charset="-128"/>
                <a:ea typeface="BIZ UDゴシック" panose="020B0400000000000000" pitchFamily="49" charset="-128"/>
              </a:rPr>
              <a:t>　</a:t>
            </a:r>
            <a:r>
              <a:rPr lang="ja-JP" altLang="en-US" b="1" dirty="0">
                <a:solidFill>
                  <a:srgbClr val="000000"/>
                </a:solidFill>
                <a:latin typeface="BIZ UDゴシック" panose="020B0400000000000000" pitchFamily="49" charset="-128"/>
                <a:ea typeface="BIZ UDゴシック" panose="020B0400000000000000" pitchFamily="49" charset="-128"/>
              </a:rPr>
              <a:t>近年、高齢化等を背景に尊厳死の概念が広がり、救急現場において癌の末期等で本人や家族が心肺蘇生を望まない事案が徐々に増えてきました。</a:t>
            </a:r>
            <a:endParaRPr lang="en-US" altLang="ja-JP" b="1" i="0" dirty="0">
              <a:solidFill>
                <a:srgbClr val="000000"/>
              </a:solidFill>
              <a:effectLst/>
              <a:latin typeface="BIZ UDゴシック" panose="020B0400000000000000" pitchFamily="49" charset="-128"/>
              <a:ea typeface="BIZ UDゴシック" panose="020B0400000000000000" pitchFamily="49" charset="-128"/>
            </a:endParaRPr>
          </a:p>
          <a:p>
            <a:pPr marL="0" indent="0" algn="just">
              <a:buNone/>
            </a:pPr>
            <a:r>
              <a:rPr lang="ja-JP" altLang="en-US" b="1" dirty="0">
                <a:solidFill>
                  <a:srgbClr val="000000"/>
                </a:solidFill>
                <a:latin typeface="BIZ UDゴシック" panose="020B0400000000000000" pitchFamily="49" charset="-128"/>
                <a:ea typeface="BIZ UDゴシック" panose="020B0400000000000000" pitchFamily="49" charset="-128"/>
              </a:rPr>
              <a:t>　救急隊は</a:t>
            </a:r>
            <a:r>
              <a:rPr lang="ja-JP" altLang="en-US" b="1" i="0" dirty="0">
                <a:solidFill>
                  <a:srgbClr val="000000"/>
                </a:solidFill>
                <a:effectLst/>
                <a:latin typeface="BIZ UDゴシック" panose="020B0400000000000000" pitchFamily="49" charset="-128"/>
                <a:ea typeface="BIZ UDゴシック" panose="020B0400000000000000" pitchFamily="49" charset="-128"/>
              </a:rPr>
              <a:t>これまで、全ての心肺停止状態の傷病者に対して心肺蘇生を行うことを救急活動の基本としてきましたが、令和元年に東京消防庁がＤＮＡＲプロトコールの運用を開始したことで、このＤＮＡＲプロトコールが全国的に広がりつつあります。</a:t>
            </a:r>
            <a:endParaRPr lang="en-US" altLang="ja-JP" b="1" i="0" dirty="0">
              <a:solidFill>
                <a:srgbClr val="000000"/>
              </a:solidFill>
              <a:effectLst/>
              <a:latin typeface="BIZ UDゴシック" panose="020B0400000000000000" pitchFamily="49" charset="-128"/>
              <a:ea typeface="BIZ UDゴシック" panose="020B0400000000000000" pitchFamily="49" charset="-128"/>
            </a:endParaRPr>
          </a:p>
          <a:p>
            <a:pPr marL="0" indent="0" algn="just">
              <a:buNone/>
            </a:pPr>
            <a:r>
              <a:rPr lang="ja-JP" altLang="en-US" b="1" dirty="0">
                <a:solidFill>
                  <a:srgbClr val="000000"/>
                </a:solidFill>
                <a:latin typeface="BIZ UDゴシック" panose="020B0400000000000000" pitchFamily="49" charset="-128"/>
                <a:ea typeface="BIZ UDゴシック" panose="020B0400000000000000" pitchFamily="49" charset="-128"/>
              </a:rPr>
              <a:t>　当地域におきましても、数年前にＤＮＡＲプロトコールについて議論された経緯がありますが、法的整備もなされていないことから、時期尚早との理由で策定を見送られてきましたが、兵庫県下の他圏域（４つの圏域）ではＤＮＡＲプロトコールが策定され、当地域のみが策定に至っておりませんでした。</a:t>
            </a:r>
            <a:endParaRPr lang="en-US" altLang="ja-JP" b="1" dirty="0">
              <a:solidFill>
                <a:srgbClr val="000000"/>
              </a:solidFill>
              <a:latin typeface="BIZ UDゴシック" panose="020B0400000000000000" pitchFamily="49" charset="-128"/>
              <a:ea typeface="BIZ UDゴシック" panose="020B0400000000000000" pitchFamily="49" charset="-128"/>
            </a:endParaRPr>
          </a:p>
        </p:txBody>
      </p:sp>
      <p:cxnSp>
        <p:nvCxnSpPr>
          <p:cNvPr id="6" name="直線コネクタ 5"/>
          <p:cNvCxnSpPr/>
          <p:nvPr/>
        </p:nvCxnSpPr>
        <p:spPr>
          <a:xfrm>
            <a:off x="1271894" y="1326382"/>
            <a:ext cx="1000770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608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3ACF7B-C7FF-0383-1AF0-54AEA49AE525}"/>
              </a:ext>
            </a:extLst>
          </p:cNvPr>
          <p:cNvSpPr>
            <a:spLocks noGrp="1"/>
          </p:cNvSpPr>
          <p:nvPr>
            <p:ph type="title"/>
          </p:nvPr>
        </p:nvSpPr>
        <p:spPr>
          <a:xfrm>
            <a:off x="1017112" y="265039"/>
            <a:ext cx="8534400" cy="1507067"/>
          </a:xfrm>
        </p:spPr>
        <p:txBody>
          <a:bodyPr>
            <a:normAutofit/>
          </a:bodyPr>
          <a:lstStyle/>
          <a:p>
            <a:r>
              <a:rPr kumimoji="1" lang="ja-JP" altLang="en-US" sz="3200" b="1" dirty="0">
                <a:latin typeface="BIZ UDゴシック" panose="020B0400000000000000" pitchFamily="49" charset="-128"/>
                <a:ea typeface="BIZ UDゴシック" panose="020B0400000000000000" pitchFamily="49" charset="-128"/>
              </a:rPr>
              <a:t>兵庫県下の状況</a:t>
            </a:r>
          </a:p>
        </p:txBody>
      </p:sp>
      <p:pic>
        <p:nvPicPr>
          <p:cNvPr id="4" name="Picture 2">
            <a:extLst>
              <a:ext uri="{FF2B5EF4-FFF2-40B4-BE49-F238E27FC236}">
                <a16:creationId xmlns:a16="http://schemas.microsoft.com/office/drawing/2014/main" id="{11CD063A-424E-FA3D-8268-F17FC44388F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7636843" y="1018572"/>
            <a:ext cx="3498120" cy="4949387"/>
          </a:xfrm>
          <a:prstGeom prst="rect">
            <a:avLst/>
          </a:prstGeom>
          <a:noFill/>
          <a:extLst>
            <a:ext uri="{909E8E84-426E-40DD-AFC4-6F175D3DCCD1}">
              <a14:hiddenFill xmlns:a14="http://schemas.microsoft.com/office/drawing/2010/main">
                <a:solidFill>
                  <a:srgbClr val="FFFFFF"/>
                </a:solidFill>
              </a14:hiddenFill>
            </a:ext>
          </a:extLst>
        </p:spPr>
      </p:pic>
      <p:sp>
        <p:nvSpPr>
          <p:cNvPr id="7" name="フリーフォーム 21">
            <a:extLst>
              <a:ext uri="{FF2B5EF4-FFF2-40B4-BE49-F238E27FC236}">
                <a16:creationId xmlns:a16="http://schemas.microsoft.com/office/drawing/2014/main" id="{4E3403BC-6A5B-38E5-24A6-B2FF6CB93A5F}"/>
              </a:ext>
            </a:extLst>
          </p:cNvPr>
          <p:cNvSpPr/>
          <p:nvPr/>
        </p:nvSpPr>
        <p:spPr>
          <a:xfrm>
            <a:off x="8903701" y="2610035"/>
            <a:ext cx="1225409" cy="3202953"/>
          </a:xfrm>
          <a:custGeom>
            <a:avLst/>
            <a:gdLst>
              <a:gd name="connsiteX0" fmla="*/ 643085 w 1225409"/>
              <a:gd name="connsiteY0" fmla="*/ 0 h 2985409"/>
              <a:gd name="connsiteX1" fmla="*/ 643085 w 1225409"/>
              <a:gd name="connsiteY1" fmla="*/ 0 h 2985409"/>
              <a:gd name="connsiteX2" fmla="*/ 676336 w 1225409"/>
              <a:gd name="connsiteY2" fmla="*/ 66502 h 2985409"/>
              <a:gd name="connsiteX3" fmla="*/ 692961 w 1225409"/>
              <a:gd name="connsiteY3" fmla="*/ 116378 h 2985409"/>
              <a:gd name="connsiteX4" fmla="*/ 684648 w 1225409"/>
              <a:gd name="connsiteY4" fmla="*/ 141316 h 2985409"/>
              <a:gd name="connsiteX5" fmla="*/ 651398 w 1225409"/>
              <a:gd name="connsiteY5" fmla="*/ 182880 h 2985409"/>
              <a:gd name="connsiteX6" fmla="*/ 634772 w 1225409"/>
              <a:gd name="connsiteY6" fmla="*/ 232756 h 2985409"/>
              <a:gd name="connsiteX7" fmla="*/ 643085 w 1225409"/>
              <a:gd name="connsiteY7" fmla="*/ 290945 h 2985409"/>
              <a:gd name="connsiteX8" fmla="*/ 676336 w 1225409"/>
              <a:gd name="connsiteY8" fmla="*/ 324196 h 2985409"/>
              <a:gd name="connsiteX9" fmla="*/ 692961 w 1225409"/>
              <a:gd name="connsiteY9" fmla="*/ 340822 h 2985409"/>
              <a:gd name="connsiteX10" fmla="*/ 751150 w 1225409"/>
              <a:gd name="connsiteY10" fmla="*/ 357447 h 2985409"/>
              <a:gd name="connsiteX11" fmla="*/ 867528 w 1225409"/>
              <a:gd name="connsiteY11" fmla="*/ 365760 h 2985409"/>
              <a:gd name="connsiteX12" fmla="*/ 925718 w 1225409"/>
              <a:gd name="connsiteY12" fmla="*/ 390698 h 2985409"/>
              <a:gd name="connsiteX13" fmla="*/ 950656 w 1225409"/>
              <a:gd name="connsiteY13" fmla="*/ 399011 h 2985409"/>
              <a:gd name="connsiteX14" fmla="*/ 983907 w 1225409"/>
              <a:gd name="connsiteY14" fmla="*/ 415636 h 2985409"/>
              <a:gd name="connsiteX15" fmla="*/ 1000532 w 1225409"/>
              <a:gd name="connsiteY15" fmla="*/ 432262 h 2985409"/>
              <a:gd name="connsiteX16" fmla="*/ 975594 w 1225409"/>
              <a:gd name="connsiteY16" fmla="*/ 448887 h 2985409"/>
              <a:gd name="connsiteX17" fmla="*/ 958968 w 1225409"/>
              <a:gd name="connsiteY17" fmla="*/ 465512 h 2985409"/>
              <a:gd name="connsiteX18" fmla="*/ 983907 w 1225409"/>
              <a:gd name="connsiteY18" fmla="*/ 581891 h 2985409"/>
              <a:gd name="connsiteX19" fmla="*/ 1000532 w 1225409"/>
              <a:gd name="connsiteY19" fmla="*/ 606829 h 2985409"/>
              <a:gd name="connsiteX20" fmla="*/ 1008845 w 1225409"/>
              <a:gd name="connsiteY20" fmla="*/ 631767 h 2985409"/>
              <a:gd name="connsiteX21" fmla="*/ 1017158 w 1225409"/>
              <a:gd name="connsiteY21" fmla="*/ 665018 h 2985409"/>
              <a:gd name="connsiteX22" fmla="*/ 1042096 w 1225409"/>
              <a:gd name="connsiteY22" fmla="*/ 681643 h 2985409"/>
              <a:gd name="connsiteX23" fmla="*/ 1075347 w 1225409"/>
              <a:gd name="connsiteY23" fmla="*/ 723207 h 2985409"/>
              <a:gd name="connsiteX24" fmla="*/ 1116910 w 1225409"/>
              <a:gd name="connsiteY24" fmla="*/ 756458 h 2985409"/>
              <a:gd name="connsiteX25" fmla="*/ 1125223 w 1225409"/>
              <a:gd name="connsiteY25" fmla="*/ 781396 h 2985409"/>
              <a:gd name="connsiteX26" fmla="*/ 1208350 w 1225409"/>
              <a:gd name="connsiteY26" fmla="*/ 806334 h 2985409"/>
              <a:gd name="connsiteX27" fmla="*/ 1224976 w 1225409"/>
              <a:gd name="connsiteY27" fmla="*/ 822960 h 2985409"/>
              <a:gd name="connsiteX28" fmla="*/ 1216663 w 1225409"/>
              <a:gd name="connsiteY28" fmla="*/ 889462 h 2985409"/>
              <a:gd name="connsiteX29" fmla="*/ 1200038 w 1225409"/>
              <a:gd name="connsiteY29" fmla="*/ 947651 h 2985409"/>
              <a:gd name="connsiteX30" fmla="*/ 1200038 w 1225409"/>
              <a:gd name="connsiteY30" fmla="*/ 1022465 h 2985409"/>
              <a:gd name="connsiteX31" fmla="*/ 1175099 w 1225409"/>
              <a:gd name="connsiteY31" fmla="*/ 1030778 h 2985409"/>
              <a:gd name="connsiteX32" fmla="*/ 1067034 w 1225409"/>
              <a:gd name="connsiteY32" fmla="*/ 1005840 h 2985409"/>
              <a:gd name="connsiteX33" fmla="*/ 1025470 w 1225409"/>
              <a:gd name="connsiteY33" fmla="*/ 1080654 h 2985409"/>
              <a:gd name="connsiteX34" fmla="*/ 1033783 w 1225409"/>
              <a:gd name="connsiteY34" fmla="*/ 1130531 h 2985409"/>
              <a:gd name="connsiteX35" fmla="*/ 1058721 w 1225409"/>
              <a:gd name="connsiteY35" fmla="*/ 1147156 h 2985409"/>
              <a:gd name="connsiteX36" fmla="*/ 1025470 w 1225409"/>
              <a:gd name="connsiteY36" fmla="*/ 1213658 h 2985409"/>
              <a:gd name="connsiteX37" fmla="*/ 934030 w 1225409"/>
              <a:gd name="connsiteY37" fmla="*/ 1205345 h 2985409"/>
              <a:gd name="connsiteX38" fmla="*/ 884154 w 1225409"/>
              <a:gd name="connsiteY38" fmla="*/ 1197032 h 2985409"/>
              <a:gd name="connsiteX39" fmla="*/ 784401 w 1225409"/>
              <a:gd name="connsiteY39" fmla="*/ 1188720 h 2985409"/>
              <a:gd name="connsiteX40" fmla="*/ 726212 w 1225409"/>
              <a:gd name="connsiteY40" fmla="*/ 1213658 h 2985409"/>
              <a:gd name="connsiteX41" fmla="*/ 734525 w 1225409"/>
              <a:gd name="connsiteY41" fmla="*/ 1238596 h 2985409"/>
              <a:gd name="connsiteX42" fmla="*/ 726212 w 1225409"/>
              <a:gd name="connsiteY42" fmla="*/ 1271847 h 2985409"/>
              <a:gd name="connsiteX43" fmla="*/ 651398 w 1225409"/>
              <a:gd name="connsiteY43" fmla="*/ 1296785 h 2985409"/>
              <a:gd name="connsiteX44" fmla="*/ 626459 w 1225409"/>
              <a:gd name="connsiteY44" fmla="*/ 1313411 h 2985409"/>
              <a:gd name="connsiteX45" fmla="*/ 634772 w 1225409"/>
              <a:gd name="connsiteY45" fmla="*/ 1421476 h 2985409"/>
              <a:gd name="connsiteX46" fmla="*/ 742838 w 1225409"/>
              <a:gd name="connsiteY46" fmla="*/ 1438102 h 2985409"/>
              <a:gd name="connsiteX47" fmla="*/ 759463 w 1225409"/>
              <a:gd name="connsiteY47" fmla="*/ 1463040 h 2985409"/>
              <a:gd name="connsiteX48" fmla="*/ 801027 w 1225409"/>
              <a:gd name="connsiteY48" fmla="*/ 1537854 h 2985409"/>
              <a:gd name="connsiteX49" fmla="*/ 825965 w 1225409"/>
              <a:gd name="connsiteY49" fmla="*/ 1546167 h 2985409"/>
              <a:gd name="connsiteX50" fmla="*/ 892467 w 1225409"/>
              <a:gd name="connsiteY50" fmla="*/ 1537854 h 2985409"/>
              <a:gd name="connsiteX51" fmla="*/ 909092 w 1225409"/>
              <a:gd name="connsiteY51" fmla="*/ 1554480 h 2985409"/>
              <a:gd name="connsiteX52" fmla="*/ 900779 w 1225409"/>
              <a:gd name="connsiteY52" fmla="*/ 1579418 h 2985409"/>
              <a:gd name="connsiteX53" fmla="*/ 892467 w 1225409"/>
              <a:gd name="connsiteY53" fmla="*/ 1620982 h 2985409"/>
              <a:gd name="connsiteX54" fmla="*/ 909092 w 1225409"/>
              <a:gd name="connsiteY54" fmla="*/ 1712422 h 2985409"/>
              <a:gd name="connsiteX55" fmla="*/ 925718 w 1225409"/>
              <a:gd name="connsiteY55" fmla="*/ 1737360 h 2985409"/>
              <a:gd name="connsiteX56" fmla="*/ 934030 w 1225409"/>
              <a:gd name="connsiteY56" fmla="*/ 1762298 h 2985409"/>
              <a:gd name="connsiteX57" fmla="*/ 917405 w 1225409"/>
              <a:gd name="connsiteY57" fmla="*/ 1837112 h 2985409"/>
              <a:gd name="connsiteX58" fmla="*/ 900779 w 1225409"/>
              <a:gd name="connsiteY58" fmla="*/ 1853738 h 2985409"/>
              <a:gd name="connsiteX59" fmla="*/ 867528 w 1225409"/>
              <a:gd name="connsiteY59" fmla="*/ 1895302 h 2985409"/>
              <a:gd name="connsiteX60" fmla="*/ 850903 w 1225409"/>
              <a:gd name="connsiteY60" fmla="*/ 1953491 h 2985409"/>
              <a:gd name="connsiteX61" fmla="*/ 809339 w 1225409"/>
              <a:gd name="connsiteY61" fmla="*/ 1995054 h 2985409"/>
              <a:gd name="connsiteX62" fmla="*/ 776088 w 1225409"/>
              <a:gd name="connsiteY62" fmla="*/ 2044931 h 2985409"/>
              <a:gd name="connsiteX63" fmla="*/ 759463 w 1225409"/>
              <a:gd name="connsiteY63" fmla="*/ 2069869 h 2985409"/>
              <a:gd name="connsiteX64" fmla="*/ 734525 w 1225409"/>
              <a:gd name="connsiteY64" fmla="*/ 2119745 h 2985409"/>
              <a:gd name="connsiteX65" fmla="*/ 692961 w 1225409"/>
              <a:gd name="connsiteY65" fmla="*/ 2161309 h 2985409"/>
              <a:gd name="connsiteX66" fmla="*/ 651398 w 1225409"/>
              <a:gd name="connsiteY66" fmla="*/ 2194560 h 2985409"/>
              <a:gd name="connsiteX67" fmla="*/ 634772 w 1225409"/>
              <a:gd name="connsiteY67" fmla="*/ 2219498 h 2985409"/>
              <a:gd name="connsiteX68" fmla="*/ 609834 w 1225409"/>
              <a:gd name="connsiteY68" fmla="*/ 2302625 h 2985409"/>
              <a:gd name="connsiteX69" fmla="*/ 626459 w 1225409"/>
              <a:gd name="connsiteY69" fmla="*/ 2427316 h 2985409"/>
              <a:gd name="connsiteX70" fmla="*/ 634772 w 1225409"/>
              <a:gd name="connsiteY70" fmla="*/ 2460567 h 2985409"/>
              <a:gd name="connsiteX71" fmla="*/ 651398 w 1225409"/>
              <a:gd name="connsiteY71" fmla="*/ 2510443 h 2985409"/>
              <a:gd name="connsiteX72" fmla="*/ 659710 w 1225409"/>
              <a:gd name="connsiteY72" fmla="*/ 2568632 h 2985409"/>
              <a:gd name="connsiteX73" fmla="*/ 692961 w 1225409"/>
              <a:gd name="connsiteY73" fmla="*/ 2643447 h 2985409"/>
              <a:gd name="connsiteX74" fmla="*/ 709587 w 1225409"/>
              <a:gd name="connsiteY74" fmla="*/ 2660072 h 2985409"/>
              <a:gd name="connsiteX75" fmla="*/ 717899 w 1225409"/>
              <a:gd name="connsiteY75" fmla="*/ 2734887 h 2985409"/>
              <a:gd name="connsiteX76" fmla="*/ 692961 w 1225409"/>
              <a:gd name="connsiteY76" fmla="*/ 2751512 h 2985409"/>
              <a:gd name="connsiteX77" fmla="*/ 659710 w 1225409"/>
              <a:gd name="connsiteY77" fmla="*/ 2759825 h 2985409"/>
              <a:gd name="connsiteX78" fmla="*/ 593208 w 1225409"/>
              <a:gd name="connsiteY78" fmla="*/ 2826327 h 2985409"/>
              <a:gd name="connsiteX79" fmla="*/ 568270 w 1225409"/>
              <a:gd name="connsiteY79" fmla="*/ 2851265 h 2985409"/>
              <a:gd name="connsiteX80" fmla="*/ 526707 w 1225409"/>
              <a:gd name="connsiteY80" fmla="*/ 2884516 h 2985409"/>
              <a:gd name="connsiteX81" fmla="*/ 368765 w 1225409"/>
              <a:gd name="connsiteY81" fmla="*/ 2892829 h 2985409"/>
              <a:gd name="connsiteX82" fmla="*/ 360452 w 1225409"/>
              <a:gd name="connsiteY82" fmla="*/ 2959331 h 2985409"/>
              <a:gd name="connsiteX83" fmla="*/ 310576 w 1225409"/>
              <a:gd name="connsiteY83" fmla="*/ 2942705 h 2985409"/>
              <a:gd name="connsiteX84" fmla="*/ 235761 w 1225409"/>
              <a:gd name="connsiteY84" fmla="*/ 2951018 h 2985409"/>
              <a:gd name="connsiteX85" fmla="*/ 194198 w 1225409"/>
              <a:gd name="connsiteY85" fmla="*/ 2984269 h 2985409"/>
              <a:gd name="connsiteX86" fmla="*/ 169259 w 1225409"/>
              <a:gd name="connsiteY86" fmla="*/ 2959331 h 2985409"/>
              <a:gd name="connsiteX87" fmla="*/ 152634 w 1225409"/>
              <a:gd name="connsiteY87" fmla="*/ 2884516 h 2985409"/>
              <a:gd name="connsiteX88" fmla="*/ 169259 w 1225409"/>
              <a:gd name="connsiteY88" fmla="*/ 2801389 h 2985409"/>
              <a:gd name="connsiteX89" fmla="*/ 144321 w 1225409"/>
              <a:gd name="connsiteY89" fmla="*/ 2793076 h 2985409"/>
              <a:gd name="connsiteX90" fmla="*/ 102758 w 1225409"/>
              <a:gd name="connsiteY90" fmla="*/ 2801389 h 2985409"/>
              <a:gd name="connsiteX91" fmla="*/ 52881 w 1225409"/>
              <a:gd name="connsiteY91" fmla="*/ 2809702 h 2985409"/>
              <a:gd name="connsiteX92" fmla="*/ 3005 w 1225409"/>
              <a:gd name="connsiteY92" fmla="*/ 2801389 h 2985409"/>
              <a:gd name="connsiteX93" fmla="*/ 11318 w 1225409"/>
              <a:gd name="connsiteY93" fmla="*/ 2759825 h 2985409"/>
              <a:gd name="connsiteX94" fmla="*/ 36256 w 1225409"/>
              <a:gd name="connsiteY94" fmla="*/ 2709949 h 2985409"/>
              <a:gd name="connsiteX95" fmla="*/ 44568 w 1225409"/>
              <a:gd name="connsiteY95" fmla="*/ 2676698 h 2985409"/>
              <a:gd name="connsiteX96" fmla="*/ 36256 w 1225409"/>
              <a:gd name="connsiteY96" fmla="*/ 2651760 h 2985409"/>
              <a:gd name="connsiteX97" fmla="*/ 61194 w 1225409"/>
              <a:gd name="connsiteY97" fmla="*/ 2610196 h 2985409"/>
              <a:gd name="connsiteX98" fmla="*/ 94445 w 1225409"/>
              <a:gd name="connsiteY98" fmla="*/ 2593571 h 2985409"/>
              <a:gd name="connsiteX99" fmla="*/ 136008 w 1225409"/>
              <a:gd name="connsiteY99" fmla="*/ 2560320 h 2985409"/>
              <a:gd name="connsiteX100" fmla="*/ 185885 w 1225409"/>
              <a:gd name="connsiteY100" fmla="*/ 2543694 h 2985409"/>
              <a:gd name="connsiteX101" fmla="*/ 252387 w 1225409"/>
              <a:gd name="connsiteY101" fmla="*/ 2518756 h 2985409"/>
              <a:gd name="connsiteX102" fmla="*/ 285638 w 1225409"/>
              <a:gd name="connsiteY102" fmla="*/ 2510443 h 2985409"/>
              <a:gd name="connsiteX103" fmla="*/ 235761 w 1225409"/>
              <a:gd name="connsiteY103" fmla="*/ 2493818 h 2985409"/>
              <a:gd name="connsiteX104" fmla="*/ 252387 w 1225409"/>
              <a:gd name="connsiteY104" fmla="*/ 2402378 h 2985409"/>
              <a:gd name="connsiteX105" fmla="*/ 269012 w 1225409"/>
              <a:gd name="connsiteY105" fmla="*/ 2352502 h 2985409"/>
              <a:gd name="connsiteX106" fmla="*/ 285638 w 1225409"/>
              <a:gd name="connsiteY106" fmla="*/ 2327563 h 2985409"/>
              <a:gd name="connsiteX107" fmla="*/ 302263 w 1225409"/>
              <a:gd name="connsiteY107" fmla="*/ 2269374 h 2985409"/>
              <a:gd name="connsiteX108" fmla="*/ 327201 w 1225409"/>
              <a:gd name="connsiteY108" fmla="*/ 2186247 h 2985409"/>
              <a:gd name="connsiteX109" fmla="*/ 368765 w 1225409"/>
              <a:gd name="connsiteY109" fmla="*/ 2128058 h 2985409"/>
              <a:gd name="connsiteX110" fmla="*/ 426954 w 1225409"/>
              <a:gd name="connsiteY110" fmla="*/ 2111432 h 2985409"/>
              <a:gd name="connsiteX111" fmla="*/ 451892 w 1225409"/>
              <a:gd name="connsiteY111" fmla="*/ 2094807 h 2985409"/>
              <a:gd name="connsiteX112" fmla="*/ 468518 w 1225409"/>
              <a:gd name="connsiteY112" fmla="*/ 2078182 h 2985409"/>
              <a:gd name="connsiteX113" fmla="*/ 501768 w 1225409"/>
              <a:gd name="connsiteY113" fmla="*/ 2028305 h 2985409"/>
              <a:gd name="connsiteX114" fmla="*/ 526707 w 1225409"/>
              <a:gd name="connsiteY114" fmla="*/ 2011680 h 2985409"/>
              <a:gd name="connsiteX115" fmla="*/ 551645 w 1225409"/>
              <a:gd name="connsiteY115" fmla="*/ 2003367 h 2985409"/>
              <a:gd name="connsiteX116" fmla="*/ 626459 w 1225409"/>
              <a:gd name="connsiteY116" fmla="*/ 1961803 h 2985409"/>
              <a:gd name="connsiteX117" fmla="*/ 659710 w 1225409"/>
              <a:gd name="connsiteY117" fmla="*/ 1928552 h 2985409"/>
              <a:gd name="connsiteX118" fmla="*/ 676336 w 1225409"/>
              <a:gd name="connsiteY118" fmla="*/ 1911927 h 2985409"/>
              <a:gd name="connsiteX119" fmla="*/ 701274 w 1225409"/>
              <a:gd name="connsiteY119" fmla="*/ 1870363 h 2985409"/>
              <a:gd name="connsiteX120" fmla="*/ 709587 w 1225409"/>
              <a:gd name="connsiteY120" fmla="*/ 1845425 h 2985409"/>
              <a:gd name="connsiteX121" fmla="*/ 734525 w 1225409"/>
              <a:gd name="connsiteY121" fmla="*/ 1837112 h 2985409"/>
              <a:gd name="connsiteX122" fmla="*/ 784401 w 1225409"/>
              <a:gd name="connsiteY122" fmla="*/ 1803862 h 2985409"/>
              <a:gd name="connsiteX123" fmla="*/ 801027 w 1225409"/>
              <a:gd name="connsiteY123" fmla="*/ 1778923 h 2985409"/>
              <a:gd name="connsiteX124" fmla="*/ 825965 w 1225409"/>
              <a:gd name="connsiteY124" fmla="*/ 1753985 h 2985409"/>
              <a:gd name="connsiteX125" fmla="*/ 834278 w 1225409"/>
              <a:gd name="connsiteY125" fmla="*/ 1712422 h 2985409"/>
              <a:gd name="connsiteX126" fmla="*/ 825965 w 1225409"/>
              <a:gd name="connsiteY126" fmla="*/ 1670858 h 2985409"/>
              <a:gd name="connsiteX127" fmla="*/ 817652 w 1225409"/>
              <a:gd name="connsiteY127" fmla="*/ 1645920 h 2985409"/>
              <a:gd name="connsiteX128" fmla="*/ 809339 w 1225409"/>
              <a:gd name="connsiteY128" fmla="*/ 1612669 h 2985409"/>
              <a:gd name="connsiteX129" fmla="*/ 801027 w 1225409"/>
              <a:gd name="connsiteY129" fmla="*/ 1587731 h 2985409"/>
              <a:gd name="connsiteX130" fmla="*/ 776088 w 1225409"/>
              <a:gd name="connsiteY130" fmla="*/ 1579418 h 2985409"/>
              <a:gd name="connsiteX131" fmla="*/ 734525 w 1225409"/>
              <a:gd name="connsiteY131" fmla="*/ 1546167 h 2985409"/>
              <a:gd name="connsiteX132" fmla="*/ 701274 w 1225409"/>
              <a:gd name="connsiteY132" fmla="*/ 1512916 h 2985409"/>
              <a:gd name="connsiteX133" fmla="*/ 659710 w 1225409"/>
              <a:gd name="connsiteY133" fmla="*/ 1471352 h 2985409"/>
              <a:gd name="connsiteX134" fmla="*/ 634772 w 1225409"/>
              <a:gd name="connsiteY134" fmla="*/ 1446414 h 2985409"/>
              <a:gd name="connsiteX135" fmla="*/ 584896 w 1225409"/>
              <a:gd name="connsiteY135" fmla="*/ 1413163 h 2985409"/>
              <a:gd name="connsiteX136" fmla="*/ 526707 w 1225409"/>
              <a:gd name="connsiteY136" fmla="*/ 1363287 h 2985409"/>
              <a:gd name="connsiteX137" fmla="*/ 493456 w 1225409"/>
              <a:gd name="connsiteY137" fmla="*/ 1396538 h 2985409"/>
              <a:gd name="connsiteX138" fmla="*/ 476830 w 1225409"/>
              <a:gd name="connsiteY138" fmla="*/ 1413163 h 2985409"/>
              <a:gd name="connsiteX139" fmla="*/ 451892 w 1225409"/>
              <a:gd name="connsiteY139" fmla="*/ 1421476 h 2985409"/>
              <a:gd name="connsiteX140" fmla="*/ 393703 w 1225409"/>
              <a:gd name="connsiteY140" fmla="*/ 1396538 h 2985409"/>
              <a:gd name="connsiteX141" fmla="*/ 385390 w 1225409"/>
              <a:gd name="connsiteY141" fmla="*/ 1371600 h 2985409"/>
              <a:gd name="connsiteX142" fmla="*/ 335514 w 1225409"/>
              <a:gd name="connsiteY142" fmla="*/ 1321723 h 2985409"/>
              <a:gd name="connsiteX143" fmla="*/ 310576 w 1225409"/>
              <a:gd name="connsiteY143" fmla="*/ 1313411 h 2985409"/>
              <a:gd name="connsiteX144" fmla="*/ 277325 w 1225409"/>
              <a:gd name="connsiteY144" fmla="*/ 1271847 h 2985409"/>
              <a:gd name="connsiteX145" fmla="*/ 293950 w 1225409"/>
              <a:gd name="connsiteY145" fmla="*/ 1147156 h 2985409"/>
              <a:gd name="connsiteX146" fmla="*/ 302263 w 1225409"/>
              <a:gd name="connsiteY146" fmla="*/ 1122218 h 2985409"/>
              <a:gd name="connsiteX147" fmla="*/ 318888 w 1225409"/>
              <a:gd name="connsiteY147" fmla="*/ 1105592 h 2985409"/>
              <a:gd name="connsiteX148" fmla="*/ 327201 w 1225409"/>
              <a:gd name="connsiteY148" fmla="*/ 1080654 h 2985409"/>
              <a:gd name="connsiteX149" fmla="*/ 360452 w 1225409"/>
              <a:gd name="connsiteY149" fmla="*/ 1047403 h 2985409"/>
              <a:gd name="connsiteX150" fmla="*/ 385390 w 1225409"/>
              <a:gd name="connsiteY150" fmla="*/ 906087 h 2985409"/>
              <a:gd name="connsiteX151" fmla="*/ 393703 w 1225409"/>
              <a:gd name="connsiteY151" fmla="*/ 872836 h 2985409"/>
              <a:gd name="connsiteX152" fmla="*/ 402016 w 1225409"/>
              <a:gd name="connsiteY152" fmla="*/ 822960 h 2985409"/>
              <a:gd name="connsiteX153" fmla="*/ 410328 w 1225409"/>
              <a:gd name="connsiteY153" fmla="*/ 798022 h 2985409"/>
              <a:gd name="connsiteX154" fmla="*/ 418641 w 1225409"/>
              <a:gd name="connsiteY154" fmla="*/ 764771 h 2985409"/>
              <a:gd name="connsiteX155" fmla="*/ 426954 w 1225409"/>
              <a:gd name="connsiteY155" fmla="*/ 673331 h 2985409"/>
              <a:gd name="connsiteX156" fmla="*/ 443579 w 1225409"/>
              <a:gd name="connsiteY156" fmla="*/ 656705 h 2985409"/>
              <a:gd name="connsiteX157" fmla="*/ 468518 w 1225409"/>
              <a:gd name="connsiteY157" fmla="*/ 615142 h 2985409"/>
              <a:gd name="connsiteX158" fmla="*/ 501768 w 1225409"/>
              <a:gd name="connsiteY158" fmla="*/ 540327 h 2985409"/>
              <a:gd name="connsiteX159" fmla="*/ 518394 w 1225409"/>
              <a:gd name="connsiteY159" fmla="*/ 432262 h 2985409"/>
              <a:gd name="connsiteX160" fmla="*/ 543332 w 1225409"/>
              <a:gd name="connsiteY160" fmla="*/ 357447 h 2985409"/>
              <a:gd name="connsiteX161" fmla="*/ 551645 w 1225409"/>
              <a:gd name="connsiteY161" fmla="*/ 332509 h 2985409"/>
              <a:gd name="connsiteX162" fmla="*/ 559958 w 1225409"/>
              <a:gd name="connsiteY162" fmla="*/ 299258 h 2985409"/>
              <a:gd name="connsiteX163" fmla="*/ 568270 w 1225409"/>
              <a:gd name="connsiteY163" fmla="*/ 257694 h 2985409"/>
              <a:gd name="connsiteX164" fmla="*/ 584896 w 1225409"/>
              <a:gd name="connsiteY164" fmla="*/ 207818 h 2985409"/>
              <a:gd name="connsiteX165" fmla="*/ 609834 w 1225409"/>
              <a:gd name="connsiteY165" fmla="*/ 133003 h 2985409"/>
              <a:gd name="connsiteX166" fmla="*/ 618147 w 1225409"/>
              <a:gd name="connsiteY166" fmla="*/ 108065 h 2985409"/>
              <a:gd name="connsiteX167" fmla="*/ 643085 w 1225409"/>
              <a:gd name="connsiteY167" fmla="*/ 58189 h 2985409"/>
              <a:gd name="connsiteX168" fmla="*/ 643085 w 1225409"/>
              <a:gd name="connsiteY168" fmla="*/ 0 h 2985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25409" h="2985409">
                <a:moveTo>
                  <a:pt x="643085" y="0"/>
                </a:moveTo>
                <a:lnTo>
                  <a:pt x="643085" y="0"/>
                </a:lnTo>
                <a:cubicBezTo>
                  <a:pt x="654169" y="22167"/>
                  <a:pt x="666573" y="43722"/>
                  <a:pt x="676336" y="66502"/>
                </a:cubicBezTo>
                <a:cubicBezTo>
                  <a:pt x="683239" y="82610"/>
                  <a:pt x="692961" y="116378"/>
                  <a:pt x="692961" y="116378"/>
                </a:cubicBezTo>
                <a:cubicBezTo>
                  <a:pt x="690190" y="124691"/>
                  <a:pt x="689156" y="133802"/>
                  <a:pt x="684648" y="141316"/>
                </a:cubicBezTo>
                <a:cubicBezTo>
                  <a:pt x="655038" y="190667"/>
                  <a:pt x="679918" y="118711"/>
                  <a:pt x="651398" y="182880"/>
                </a:cubicBezTo>
                <a:cubicBezTo>
                  <a:pt x="644280" y="198894"/>
                  <a:pt x="634772" y="232756"/>
                  <a:pt x="634772" y="232756"/>
                </a:cubicBezTo>
                <a:cubicBezTo>
                  <a:pt x="637543" y="252152"/>
                  <a:pt x="634977" y="273108"/>
                  <a:pt x="643085" y="290945"/>
                </a:cubicBezTo>
                <a:cubicBezTo>
                  <a:pt x="649571" y="305215"/>
                  <a:pt x="665252" y="313112"/>
                  <a:pt x="676336" y="324196"/>
                </a:cubicBezTo>
                <a:cubicBezTo>
                  <a:pt x="681878" y="329738"/>
                  <a:pt x="685526" y="338344"/>
                  <a:pt x="692961" y="340822"/>
                </a:cubicBezTo>
                <a:cubicBezTo>
                  <a:pt x="708721" y="346075"/>
                  <a:pt x="735497" y="355708"/>
                  <a:pt x="751150" y="357447"/>
                </a:cubicBezTo>
                <a:cubicBezTo>
                  <a:pt x="789804" y="361742"/>
                  <a:pt x="828735" y="362989"/>
                  <a:pt x="867528" y="365760"/>
                </a:cubicBezTo>
                <a:cubicBezTo>
                  <a:pt x="936725" y="383058"/>
                  <a:pt x="868314" y="361995"/>
                  <a:pt x="925718" y="390698"/>
                </a:cubicBezTo>
                <a:cubicBezTo>
                  <a:pt x="933555" y="394617"/>
                  <a:pt x="942602" y="395559"/>
                  <a:pt x="950656" y="399011"/>
                </a:cubicBezTo>
                <a:cubicBezTo>
                  <a:pt x="962046" y="403892"/>
                  <a:pt x="972823" y="410094"/>
                  <a:pt x="983907" y="415636"/>
                </a:cubicBezTo>
                <a:cubicBezTo>
                  <a:pt x="989449" y="421178"/>
                  <a:pt x="1002433" y="424659"/>
                  <a:pt x="1000532" y="432262"/>
                </a:cubicBezTo>
                <a:cubicBezTo>
                  <a:pt x="998109" y="441954"/>
                  <a:pt x="983395" y="442646"/>
                  <a:pt x="975594" y="448887"/>
                </a:cubicBezTo>
                <a:cubicBezTo>
                  <a:pt x="969474" y="453783"/>
                  <a:pt x="964510" y="459970"/>
                  <a:pt x="958968" y="465512"/>
                </a:cubicBezTo>
                <a:cubicBezTo>
                  <a:pt x="962486" y="493654"/>
                  <a:pt x="965683" y="554555"/>
                  <a:pt x="983907" y="581891"/>
                </a:cubicBezTo>
                <a:cubicBezTo>
                  <a:pt x="989449" y="590204"/>
                  <a:pt x="996064" y="597893"/>
                  <a:pt x="1000532" y="606829"/>
                </a:cubicBezTo>
                <a:cubicBezTo>
                  <a:pt x="1004451" y="614666"/>
                  <a:pt x="1006438" y="623342"/>
                  <a:pt x="1008845" y="631767"/>
                </a:cubicBezTo>
                <a:cubicBezTo>
                  <a:pt x="1011984" y="642752"/>
                  <a:pt x="1010821" y="655512"/>
                  <a:pt x="1017158" y="665018"/>
                </a:cubicBezTo>
                <a:cubicBezTo>
                  <a:pt x="1022700" y="673331"/>
                  <a:pt x="1033783" y="676101"/>
                  <a:pt x="1042096" y="681643"/>
                </a:cubicBezTo>
                <a:cubicBezTo>
                  <a:pt x="1054442" y="700164"/>
                  <a:pt x="1058423" y="709668"/>
                  <a:pt x="1075347" y="723207"/>
                </a:cubicBezTo>
                <a:cubicBezTo>
                  <a:pt x="1127767" y="765142"/>
                  <a:pt x="1076777" y="716323"/>
                  <a:pt x="1116910" y="756458"/>
                </a:cubicBezTo>
                <a:cubicBezTo>
                  <a:pt x="1119681" y="764771"/>
                  <a:pt x="1119027" y="775200"/>
                  <a:pt x="1125223" y="781396"/>
                </a:cubicBezTo>
                <a:cubicBezTo>
                  <a:pt x="1144555" y="800728"/>
                  <a:pt x="1185686" y="802557"/>
                  <a:pt x="1208350" y="806334"/>
                </a:cubicBezTo>
                <a:cubicBezTo>
                  <a:pt x="1213892" y="811876"/>
                  <a:pt x="1224196" y="815161"/>
                  <a:pt x="1224976" y="822960"/>
                </a:cubicBezTo>
                <a:cubicBezTo>
                  <a:pt x="1227199" y="845189"/>
                  <a:pt x="1220336" y="867426"/>
                  <a:pt x="1216663" y="889462"/>
                </a:cubicBezTo>
                <a:cubicBezTo>
                  <a:pt x="1213185" y="910329"/>
                  <a:pt x="1206624" y="927891"/>
                  <a:pt x="1200038" y="947651"/>
                </a:cubicBezTo>
                <a:cubicBezTo>
                  <a:pt x="1202293" y="961181"/>
                  <a:pt x="1217577" y="1004926"/>
                  <a:pt x="1200038" y="1022465"/>
                </a:cubicBezTo>
                <a:cubicBezTo>
                  <a:pt x="1193842" y="1028661"/>
                  <a:pt x="1183412" y="1028007"/>
                  <a:pt x="1175099" y="1030778"/>
                </a:cubicBezTo>
                <a:cubicBezTo>
                  <a:pt x="1124106" y="979785"/>
                  <a:pt x="1157427" y="995796"/>
                  <a:pt x="1067034" y="1005840"/>
                </a:cubicBezTo>
                <a:cubicBezTo>
                  <a:pt x="1028922" y="1063007"/>
                  <a:pt x="1040102" y="1036760"/>
                  <a:pt x="1025470" y="1080654"/>
                </a:cubicBezTo>
                <a:cubicBezTo>
                  <a:pt x="1028241" y="1097280"/>
                  <a:pt x="1026245" y="1115455"/>
                  <a:pt x="1033783" y="1130531"/>
                </a:cubicBezTo>
                <a:cubicBezTo>
                  <a:pt x="1038251" y="1139467"/>
                  <a:pt x="1055976" y="1137550"/>
                  <a:pt x="1058721" y="1147156"/>
                </a:cubicBezTo>
                <a:cubicBezTo>
                  <a:pt x="1068159" y="1180191"/>
                  <a:pt x="1043711" y="1195417"/>
                  <a:pt x="1025470" y="1213658"/>
                </a:cubicBezTo>
                <a:cubicBezTo>
                  <a:pt x="994990" y="1210887"/>
                  <a:pt x="964426" y="1208921"/>
                  <a:pt x="934030" y="1205345"/>
                </a:cubicBezTo>
                <a:cubicBezTo>
                  <a:pt x="917291" y="1203376"/>
                  <a:pt x="900906" y="1198893"/>
                  <a:pt x="884154" y="1197032"/>
                </a:cubicBezTo>
                <a:cubicBezTo>
                  <a:pt x="850992" y="1193347"/>
                  <a:pt x="817652" y="1191491"/>
                  <a:pt x="784401" y="1188720"/>
                </a:cubicBezTo>
                <a:cubicBezTo>
                  <a:pt x="775137" y="1190573"/>
                  <a:pt x="730648" y="1191477"/>
                  <a:pt x="726212" y="1213658"/>
                </a:cubicBezTo>
                <a:cubicBezTo>
                  <a:pt x="724494" y="1222250"/>
                  <a:pt x="731754" y="1230283"/>
                  <a:pt x="734525" y="1238596"/>
                </a:cubicBezTo>
                <a:cubicBezTo>
                  <a:pt x="731754" y="1249680"/>
                  <a:pt x="732549" y="1262341"/>
                  <a:pt x="726212" y="1271847"/>
                </a:cubicBezTo>
                <a:cubicBezTo>
                  <a:pt x="711602" y="1293762"/>
                  <a:pt x="670046" y="1293677"/>
                  <a:pt x="651398" y="1296785"/>
                </a:cubicBezTo>
                <a:cubicBezTo>
                  <a:pt x="643085" y="1302327"/>
                  <a:pt x="632700" y="1305609"/>
                  <a:pt x="626459" y="1313411"/>
                </a:cubicBezTo>
                <a:cubicBezTo>
                  <a:pt x="606140" y="1338810"/>
                  <a:pt x="626334" y="1414725"/>
                  <a:pt x="634772" y="1421476"/>
                </a:cubicBezTo>
                <a:cubicBezTo>
                  <a:pt x="663231" y="1444244"/>
                  <a:pt x="706816" y="1432560"/>
                  <a:pt x="742838" y="1438102"/>
                </a:cubicBezTo>
                <a:cubicBezTo>
                  <a:pt x="748380" y="1446415"/>
                  <a:pt x="754995" y="1454104"/>
                  <a:pt x="759463" y="1463040"/>
                </a:cubicBezTo>
                <a:cubicBezTo>
                  <a:pt x="771174" y="1486462"/>
                  <a:pt x="769576" y="1527370"/>
                  <a:pt x="801027" y="1537854"/>
                </a:cubicBezTo>
                <a:lnTo>
                  <a:pt x="825965" y="1546167"/>
                </a:lnTo>
                <a:cubicBezTo>
                  <a:pt x="848132" y="1543396"/>
                  <a:pt x="870238" y="1535631"/>
                  <a:pt x="892467" y="1537854"/>
                </a:cubicBezTo>
                <a:cubicBezTo>
                  <a:pt x="900265" y="1538634"/>
                  <a:pt x="907555" y="1546795"/>
                  <a:pt x="909092" y="1554480"/>
                </a:cubicBezTo>
                <a:cubicBezTo>
                  <a:pt x="910810" y="1563072"/>
                  <a:pt x="902904" y="1570917"/>
                  <a:pt x="900779" y="1579418"/>
                </a:cubicBezTo>
                <a:cubicBezTo>
                  <a:pt x="897352" y="1593125"/>
                  <a:pt x="895238" y="1607127"/>
                  <a:pt x="892467" y="1620982"/>
                </a:cubicBezTo>
                <a:cubicBezTo>
                  <a:pt x="895332" y="1643907"/>
                  <a:pt x="896277" y="1686793"/>
                  <a:pt x="909092" y="1712422"/>
                </a:cubicBezTo>
                <a:cubicBezTo>
                  <a:pt x="913560" y="1721358"/>
                  <a:pt x="920176" y="1729047"/>
                  <a:pt x="925718" y="1737360"/>
                </a:cubicBezTo>
                <a:cubicBezTo>
                  <a:pt x="928489" y="1745673"/>
                  <a:pt x="934030" y="1753536"/>
                  <a:pt x="934030" y="1762298"/>
                </a:cubicBezTo>
                <a:cubicBezTo>
                  <a:pt x="934030" y="1769575"/>
                  <a:pt x="925978" y="1822824"/>
                  <a:pt x="917405" y="1837112"/>
                </a:cubicBezTo>
                <a:cubicBezTo>
                  <a:pt x="913373" y="1843833"/>
                  <a:pt x="905675" y="1847618"/>
                  <a:pt x="900779" y="1853738"/>
                </a:cubicBezTo>
                <a:cubicBezTo>
                  <a:pt x="858833" y="1906171"/>
                  <a:pt x="907672" y="1855158"/>
                  <a:pt x="867528" y="1895302"/>
                </a:cubicBezTo>
                <a:cubicBezTo>
                  <a:pt x="866808" y="1898184"/>
                  <a:pt x="855376" y="1947527"/>
                  <a:pt x="850903" y="1953491"/>
                </a:cubicBezTo>
                <a:cubicBezTo>
                  <a:pt x="839147" y="1969166"/>
                  <a:pt x="820207" y="1978751"/>
                  <a:pt x="809339" y="1995054"/>
                </a:cubicBezTo>
                <a:lnTo>
                  <a:pt x="776088" y="2044931"/>
                </a:lnTo>
                <a:cubicBezTo>
                  <a:pt x="770546" y="2053244"/>
                  <a:pt x="762622" y="2060391"/>
                  <a:pt x="759463" y="2069869"/>
                </a:cubicBezTo>
                <a:cubicBezTo>
                  <a:pt x="751615" y="2093412"/>
                  <a:pt x="751878" y="2099913"/>
                  <a:pt x="734525" y="2119745"/>
                </a:cubicBezTo>
                <a:cubicBezTo>
                  <a:pt x="721623" y="2134491"/>
                  <a:pt x="709264" y="2150441"/>
                  <a:pt x="692961" y="2161309"/>
                </a:cubicBezTo>
                <a:cubicBezTo>
                  <a:pt x="674440" y="2173656"/>
                  <a:pt x="664937" y="2177636"/>
                  <a:pt x="651398" y="2194560"/>
                </a:cubicBezTo>
                <a:cubicBezTo>
                  <a:pt x="645157" y="2202361"/>
                  <a:pt x="638830" y="2210368"/>
                  <a:pt x="634772" y="2219498"/>
                </a:cubicBezTo>
                <a:cubicBezTo>
                  <a:pt x="623209" y="2245514"/>
                  <a:pt x="616742" y="2274993"/>
                  <a:pt x="609834" y="2302625"/>
                </a:cubicBezTo>
                <a:cubicBezTo>
                  <a:pt x="630598" y="2364915"/>
                  <a:pt x="610187" y="2297134"/>
                  <a:pt x="626459" y="2427316"/>
                </a:cubicBezTo>
                <a:cubicBezTo>
                  <a:pt x="627876" y="2438653"/>
                  <a:pt x="631489" y="2449624"/>
                  <a:pt x="634772" y="2460567"/>
                </a:cubicBezTo>
                <a:cubicBezTo>
                  <a:pt x="639808" y="2477353"/>
                  <a:pt x="651398" y="2510443"/>
                  <a:pt x="651398" y="2510443"/>
                </a:cubicBezTo>
                <a:cubicBezTo>
                  <a:pt x="654169" y="2529839"/>
                  <a:pt x="655304" y="2549541"/>
                  <a:pt x="659710" y="2568632"/>
                </a:cubicBezTo>
                <a:cubicBezTo>
                  <a:pt x="667191" y="2601051"/>
                  <a:pt x="673629" y="2619283"/>
                  <a:pt x="692961" y="2643447"/>
                </a:cubicBezTo>
                <a:cubicBezTo>
                  <a:pt x="697857" y="2649567"/>
                  <a:pt x="704045" y="2654530"/>
                  <a:pt x="709587" y="2660072"/>
                </a:cubicBezTo>
                <a:cubicBezTo>
                  <a:pt x="717574" y="2684032"/>
                  <a:pt x="737459" y="2710438"/>
                  <a:pt x="717899" y="2734887"/>
                </a:cubicBezTo>
                <a:cubicBezTo>
                  <a:pt x="711658" y="2742688"/>
                  <a:pt x="702144" y="2747577"/>
                  <a:pt x="692961" y="2751512"/>
                </a:cubicBezTo>
                <a:cubicBezTo>
                  <a:pt x="682460" y="2756012"/>
                  <a:pt x="670794" y="2757054"/>
                  <a:pt x="659710" y="2759825"/>
                </a:cubicBezTo>
                <a:lnTo>
                  <a:pt x="593208" y="2826327"/>
                </a:lnTo>
                <a:cubicBezTo>
                  <a:pt x="584895" y="2834640"/>
                  <a:pt x="574791" y="2841483"/>
                  <a:pt x="568270" y="2851265"/>
                </a:cubicBezTo>
                <a:cubicBezTo>
                  <a:pt x="553536" y="2873367"/>
                  <a:pt x="555202" y="2881925"/>
                  <a:pt x="526707" y="2884516"/>
                </a:cubicBezTo>
                <a:cubicBezTo>
                  <a:pt x="474203" y="2889289"/>
                  <a:pt x="421412" y="2890058"/>
                  <a:pt x="368765" y="2892829"/>
                </a:cubicBezTo>
                <a:cubicBezTo>
                  <a:pt x="365994" y="2914996"/>
                  <a:pt x="377414" y="2944792"/>
                  <a:pt x="360452" y="2959331"/>
                </a:cubicBezTo>
                <a:cubicBezTo>
                  <a:pt x="347146" y="2970736"/>
                  <a:pt x="328062" y="2943871"/>
                  <a:pt x="310576" y="2942705"/>
                </a:cubicBezTo>
                <a:cubicBezTo>
                  <a:pt x="285540" y="2941036"/>
                  <a:pt x="260699" y="2948247"/>
                  <a:pt x="235761" y="2951018"/>
                </a:cubicBezTo>
                <a:cubicBezTo>
                  <a:pt x="228544" y="2961843"/>
                  <a:pt x="216099" y="2991569"/>
                  <a:pt x="194198" y="2984269"/>
                </a:cubicBezTo>
                <a:cubicBezTo>
                  <a:pt x="183045" y="2980552"/>
                  <a:pt x="177572" y="2967644"/>
                  <a:pt x="169259" y="2959331"/>
                </a:cubicBezTo>
                <a:cubicBezTo>
                  <a:pt x="161489" y="2936018"/>
                  <a:pt x="151094" y="2909152"/>
                  <a:pt x="152634" y="2884516"/>
                </a:cubicBezTo>
                <a:cubicBezTo>
                  <a:pt x="154397" y="2856313"/>
                  <a:pt x="169259" y="2801389"/>
                  <a:pt x="169259" y="2801389"/>
                </a:cubicBezTo>
                <a:cubicBezTo>
                  <a:pt x="160946" y="2798618"/>
                  <a:pt x="153083" y="2793076"/>
                  <a:pt x="144321" y="2793076"/>
                </a:cubicBezTo>
                <a:cubicBezTo>
                  <a:pt x="130192" y="2793076"/>
                  <a:pt x="116659" y="2798861"/>
                  <a:pt x="102758" y="2801389"/>
                </a:cubicBezTo>
                <a:cubicBezTo>
                  <a:pt x="86175" y="2804404"/>
                  <a:pt x="69507" y="2806931"/>
                  <a:pt x="52881" y="2809702"/>
                </a:cubicBezTo>
                <a:cubicBezTo>
                  <a:pt x="36256" y="2806931"/>
                  <a:pt x="13795" y="2814337"/>
                  <a:pt x="3005" y="2801389"/>
                </a:cubicBezTo>
                <a:cubicBezTo>
                  <a:pt x="-6040" y="2790535"/>
                  <a:pt x="7891" y="2773532"/>
                  <a:pt x="11318" y="2759825"/>
                </a:cubicBezTo>
                <a:cubicBezTo>
                  <a:pt x="18202" y="2732290"/>
                  <a:pt x="20000" y="2734332"/>
                  <a:pt x="36256" y="2709949"/>
                </a:cubicBezTo>
                <a:cubicBezTo>
                  <a:pt x="39027" y="2698865"/>
                  <a:pt x="44568" y="2688123"/>
                  <a:pt x="44568" y="2676698"/>
                </a:cubicBezTo>
                <a:cubicBezTo>
                  <a:pt x="44568" y="2667936"/>
                  <a:pt x="36256" y="2660522"/>
                  <a:pt x="36256" y="2651760"/>
                </a:cubicBezTo>
                <a:cubicBezTo>
                  <a:pt x="36256" y="2635085"/>
                  <a:pt x="48024" y="2618976"/>
                  <a:pt x="61194" y="2610196"/>
                </a:cubicBezTo>
                <a:cubicBezTo>
                  <a:pt x="71505" y="2603322"/>
                  <a:pt x="83361" y="2599113"/>
                  <a:pt x="94445" y="2593571"/>
                </a:cubicBezTo>
                <a:cubicBezTo>
                  <a:pt x="108264" y="2579751"/>
                  <a:pt x="117130" y="2568710"/>
                  <a:pt x="136008" y="2560320"/>
                </a:cubicBezTo>
                <a:cubicBezTo>
                  <a:pt x="152023" y="2553202"/>
                  <a:pt x="169613" y="2550203"/>
                  <a:pt x="185885" y="2543694"/>
                </a:cubicBezTo>
                <a:cubicBezTo>
                  <a:pt x="207846" y="2534910"/>
                  <a:pt x="229581" y="2525272"/>
                  <a:pt x="252387" y="2518756"/>
                </a:cubicBezTo>
                <a:cubicBezTo>
                  <a:pt x="263372" y="2515617"/>
                  <a:pt x="274554" y="2513214"/>
                  <a:pt x="285638" y="2510443"/>
                </a:cubicBezTo>
                <a:cubicBezTo>
                  <a:pt x="269012" y="2504901"/>
                  <a:pt x="232880" y="2511104"/>
                  <a:pt x="235761" y="2493818"/>
                </a:cubicBezTo>
                <a:cubicBezTo>
                  <a:pt x="238477" y="2477523"/>
                  <a:pt x="247408" y="2420636"/>
                  <a:pt x="252387" y="2402378"/>
                </a:cubicBezTo>
                <a:cubicBezTo>
                  <a:pt x="256998" y="2385471"/>
                  <a:pt x="259291" y="2367083"/>
                  <a:pt x="269012" y="2352502"/>
                </a:cubicBezTo>
                <a:lnTo>
                  <a:pt x="285638" y="2327563"/>
                </a:lnTo>
                <a:cubicBezTo>
                  <a:pt x="311610" y="2223667"/>
                  <a:pt x="278423" y="2352813"/>
                  <a:pt x="302263" y="2269374"/>
                </a:cubicBezTo>
                <a:cubicBezTo>
                  <a:pt x="327391" y="2181428"/>
                  <a:pt x="287690" y="2304781"/>
                  <a:pt x="327201" y="2186247"/>
                </a:cubicBezTo>
                <a:cubicBezTo>
                  <a:pt x="334456" y="2164481"/>
                  <a:pt x="340077" y="2135230"/>
                  <a:pt x="368765" y="2128058"/>
                </a:cubicBezTo>
                <a:cubicBezTo>
                  <a:pt x="379420" y="2125394"/>
                  <a:pt x="415027" y="2117395"/>
                  <a:pt x="426954" y="2111432"/>
                </a:cubicBezTo>
                <a:cubicBezTo>
                  <a:pt x="435890" y="2106964"/>
                  <a:pt x="444091" y="2101048"/>
                  <a:pt x="451892" y="2094807"/>
                </a:cubicBezTo>
                <a:cubicBezTo>
                  <a:pt x="458012" y="2089911"/>
                  <a:pt x="463816" y="2084452"/>
                  <a:pt x="468518" y="2078182"/>
                </a:cubicBezTo>
                <a:cubicBezTo>
                  <a:pt x="480507" y="2062197"/>
                  <a:pt x="485142" y="2039388"/>
                  <a:pt x="501768" y="2028305"/>
                </a:cubicBezTo>
                <a:cubicBezTo>
                  <a:pt x="510081" y="2022763"/>
                  <a:pt x="517771" y="2016148"/>
                  <a:pt x="526707" y="2011680"/>
                </a:cubicBezTo>
                <a:cubicBezTo>
                  <a:pt x="534544" y="2007761"/>
                  <a:pt x="543985" y="2007622"/>
                  <a:pt x="551645" y="2003367"/>
                </a:cubicBezTo>
                <a:cubicBezTo>
                  <a:pt x="637395" y="1955727"/>
                  <a:pt x="570031" y="1980613"/>
                  <a:pt x="626459" y="1961803"/>
                </a:cubicBezTo>
                <a:lnTo>
                  <a:pt x="659710" y="1928552"/>
                </a:lnTo>
                <a:lnTo>
                  <a:pt x="676336" y="1911927"/>
                </a:lnTo>
                <a:cubicBezTo>
                  <a:pt x="699880" y="1841289"/>
                  <a:pt x="667044" y="1927411"/>
                  <a:pt x="701274" y="1870363"/>
                </a:cubicBezTo>
                <a:cubicBezTo>
                  <a:pt x="705782" y="1862849"/>
                  <a:pt x="703391" y="1851621"/>
                  <a:pt x="709587" y="1845425"/>
                </a:cubicBezTo>
                <a:cubicBezTo>
                  <a:pt x="715783" y="1839229"/>
                  <a:pt x="726865" y="1841367"/>
                  <a:pt x="734525" y="1837112"/>
                </a:cubicBezTo>
                <a:cubicBezTo>
                  <a:pt x="751992" y="1827408"/>
                  <a:pt x="784401" y="1803862"/>
                  <a:pt x="784401" y="1803862"/>
                </a:cubicBezTo>
                <a:cubicBezTo>
                  <a:pt x="789943" y="1795549"/>
                  <a:pt x="794631" y="1786598"/>
                  <a:pt x="801027" y="1778923"/>
                </a:cubicBezTo>
                <a:cubicBezTo>
                  <a:pt x="808553" y="1769892"/>
                  <a:pt x="820708" y="1764500"/>
                  <a:pt x="825965" y="1753985"/>
                </a:cubicBezTo>
                <a:cubicBezTo>
                  <a:pt x="832284" y="1741348"/>
                  <a:pt x="831507" y="1726276"/>
                  <a:pt x="834278" y="1712422"/>
                </a:cubicBezTo>
                <a:cubicBezTo>
                  <a:pt x="831507" y="1698567"/>
                  <a:pt x="829392" y="1684565"/>
                  <a:pt x="825965" y="1670858"/>
                </a:cubicBezTo>
                <a:cubicBezTo>
                  <a:pt x="823840" y="1662357"/>
                  <a:pt x="820059" y="1654345"/>
                  <a:pt x="817652" y="1645920"/>
                </a:cubicBezTo>
                <a:cubicBezTo>
                  <a:pt x="814513" y="1634935"/>
                  <a:pt x="812478" y="1623654"/>
                  <a:pt x="809339" y="1612669"/>
                </a:cubicBezTo>
                <a:cubicBezTo>
                  <a:pt x="806932" y="1604244"/>
                  <a:pt x="807223" y="1593927"/>
                  <a:pt x="801027" y="1587731"/>
                </a:cubicBezTo>
                <a:cubicBezTo>
                  <a:pt x="794831" y="1581535"/>
                  <a:pt x="784401" y="1582189"/>
                  <a:pt x="776088" y="1579418"/>
                </a:cubicBezTo>
                <a:cubicBezTo>
                  <a:pt x="719507" y="1522834"/>
                  <a:pt x="807912" y="1609070"/>
                  <a:pt x="734525" y="1546167"/>
                </a:cubicBezTo>
                <a:cubicBezTo>
                  <a:pt x="722624" y="1535966"/>
                  <a:pt x="712358" y="1524000"/>
                  <a:pt x="701274" y="1512916"/>
                </a:cubicBezTo>
                <a:lnTo>
                  <a:pt x="659710" y="1471352"/>
                </a:lnTo>
                <a:cubicBezTo>
                  <a:pt x="651397" y="1463039"/>
                  <a:pt x="644553" y="1452935"/>
                  <a:pt x="634772" y="1446414"/>
                </a:cubicBezTo>
                <a:cubicBezTo>
                  <a:pt x="618147" y="1435330"/>
                  <a:pt x="599025" y="1427292"/>
                  <a:pt x="584896" y="1413163"/>
                </a:cubicBezTo>
                <a:cubicBezTo>
                  <a:pt x="544581" y="1372848"/>
                  <a:pt x="564687" y="1388607"/>
                  <a:pt x="526707" y="1363287"/>
                </a:cubicBezTo>
                <a:lnTo>
                  <a:pt x="493456" y="1396538"/>
                </a:lnTo>
                <a:cubicBezTo>
                  <a:pt x="487914" y="1402080"/>
                  <a:pt x="484265" y="1410685"/>
                  <a:pt x="476830" y="1413163"/>
                </a:cubicBezTo>
                <a:lnTo>
                  <a:pt x="451892" y="1421476"/>
                </a:lnTo>
                <a:cubicBezTo>
                  <a:pt x="431926" y="1416484"/>
                  <a:pt x="408054" y="1414477"/>
                  <a:pt x="393703" y="1396538"/>
                </a:cubicBezTo>
                <a:cubicBezTo>
                  <a:pt x="388229" y="1389696"/>
                  <a:pt x="389309" y="1379437"/>
                  <a:pt x="385390" y="1371600"/>
                </a:cubicBezTo>
                <a:cubicBezTo>
                  <a:pt x="373306" y="1347432"/>
                  <a:pt x="359802" y="1335602"/>
                  <a:pt x="335514" y="1321723"/>
                </a:cubicBezTo>
                <a:cubicBezTo>
                  <a:pt x="327906" y="1317376"/>
                  <a:pt x="318889" y="1316182"/>
                  <a:pt x="310576" y="1313411"/>
                </a:cubicBezTo>
                <a:cubicBezTo>
                  <a:pt x="302706" y="1305541"/>
                  <a:pt x="278132" y="1283140"/>
                  <a:pt x="277325" y="1271847"/>
                </a:cubicBezTo>
                <a:cubicBezTo>
                  <a:pt x="274524" y="1232635"/>
                  <a:pt x="282750" y="1186356"/>
                  <a:pt x="293950" y="1147156"/>
                </a:cubicBezTo>
                <a:cubicBezTo>
                  <a:pt x="296357" y="1138731"/>
                  <a:pt x="297755" y="1129732"/>
                  <a:pt x="302263" y="1122218"/>
                </a:cubicBezTo>
                <a:cubicBezTo>
                  <a:pt x="306295" y="1115498"/>
                  <a:pt x="313346" y="1111134"/>
                  <a:pt x="318888" y="1105592"/>
                </a:cubicBezTo>
                <a:cubicBezTo>
                  <a:pt x="321659" y="1097279"/>
                  <a:pt x="322108" y="1087784"/>
                  <a:pt x="327201" y="1080654"/>
                </a:cubicBezTo>
                <a:cubicBezTo>
                  <a:pt x="336312" y="1067899"/>
                  <a:pt x="360452" y="1047403"/>
                  <a:pt x="360452" y="1047403"/>
                </a:cubicBezTo>
                <a:cubicBezTo>
                  <a:pt x="391166" y="955266"/>
                  <a:pt x="367792" y="1038079"/>
                  <a:pt x="385390" y="906087"/>
                </a:cubicBezTo>
                <a:cubicBezTo>
                  <a:pt x="386900" y="894762"/>
                  <a:pt x="391462" y="884039"/>
                  <a:pt x="393703" y="872836"/>
                </a:cubicBezTo>
                <a:cubicBezTo>
                  <a:pt x="397009" y="856309"/>
                  <a:pt x="398360" y="839413"/>
                  <a:pt x="402016" y="822960"/>
                </a:cubicBezTo>
                <a:cubicBezTo>
                  <a:pt x="403917" y="814406"/>
                  <a:pt x="407921" y="806447"/>
                  <a:pt x="410328" y="798022"/>
                </a:cubicBezTo>
                <a:cubicBezTo>
                  <a:pt x="413467" y="787037"/>
                  <a:pt x="415870" y="775855"/>
                  <a:pt x="418641" y="764771"/>
                </a:cubicBezTo>
                <a:cubicBezTo>
                  <a:pt x="421412" y="734291"/>
                  <a:pt x="420072" y="703153"/>
                  <a:pt x="426954" y="673331"/>
                </a:cubicBezTo>
                <a:cubicBezTo>
                  <a:pt x="428716" y="665694"/>
                  <a:pt x="439547" y="663425"/>
                  <a:pt x="443579" y="656705"/>
                </a:cubicBezTo>
                <a:cubicBezTo>
                  <a:pt x="475948" y="602755"/>
                  <a:pt x="426396" y="657261"/>
                  <a:pt x="468518" y="615142"/>
                </a:cubicBezTo>
                <a:cubicBezTo>
                  <a:pt x="488302" y="555787"/>
                  <a:pt x="475422" y="579847"/>
                  <a:pt x="501768" y="540327"/>
                </a:cubicBezTo>
                <a:cubicBezTo>
                  <a:pt x="507623" y="487630"/>
                  <a:pt x="505688" y="474614"/>
                  <a:pt x="518394" y="432262"/>
                </a:cubicBezTo>
                <a:cubicBezTo>
                  <a:pt x="518408" y="432215"/>
                  <a:pt x="539168" y="369939"/>
                  <a:pt x="543332" y="357447"/>
                </a:cubicBezTo>
                <a:cubicBezTo>
                  <a:pt x="546103" y="349134"/>
                  <a:pt x="549520" y="341010"/>
                  <a:pt x="551645" y="332509"/>
                </a:cubicBezTo>
                <a:cubicBezTo>
                  <a:pt x="554416" y="321425"/>
                  <a:pt x="557480" y="310411"/>
                  <a:pt x="559958" y="299258"/>
                </a:cubicBezTo>
                <a:cubicBezTo>
                  <a:pt x="563023" y="285465"/>
                  <a:pt x="564552" y="271325"/>
                  <a:pt x="568270" y="257694"/>
                </a:cubicBezTo>
                <a:cubicBezTo>
                  <a:pt x="572881" y="240787"/>
                  <a:pt x="579354" y="224443"/>
                  <a:pt x="584896" y="207818"/>
                </a:cubicBezTo>
                <a:lnTo>
                  <a:pt x="609834" y="133003"/>
                </a:lnTo>
                <a:cubicBezTo>
                  <a:pt x="612605" y="124690"/>
                  <a:pt x="613287" y="115356"/>
                  <a:pt x="618147" y="108065"/>
                </a:cubicBezTo>
                <a:cubicBezTo>
                  <a:pt x="629168" y="91533"/>
                  <a:pt x="640791" y="78837"/>
                  <a:pt x="643085" y="58189"/>
                </a:cubicBezTo>
                <a:cubicBezTo>
                  <a:pt x="644921" y="41665"/>
                  <a:pt x="643085" y="9698"/>
                  <a:pt x="643085" y="0"/>
                </a:cubicBezTo>
                <a:close/>
              </a:path>
            </a:pathLst>
          </a:custGeom>
          <a:noFill/>
          <a:ln w="76200">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bg2">
                  <a:lumMod val="75000"/>
                </a:schemeClr>
              </a:solidFill>
            </a:endParaRPr>
          </a:p>
        </p:txBody>
      </p:sp>
      <p:sp>
        <p:nvSpPr>
          <p:cNvPr id="13" name="正方形/長方形 12">
            <a:extLst>
              <a:ext uri="{FF2B5EF4-FFF2-40B4-BE49-F238E27FC236}">
                <a16:creationId xmlns:a16="http://schemas.microsoft.com/office/drawing/2014/main" id="{4BCEB200-467F-F42D-A623-E3CE2E9CFB68}"/>
              </a:ext>
            </a:extLst>
          </p:cNvPr>
          <p:cNvSpPr/>
          <p:nvPr/>
        </p:nvSpPr>
        <p:spPr>
          <a:xfrm>
            <a:off x="946927" y="1772106"/>
            <a:ext cx="6582785" cy="4154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Ø"/>
            </a:pPr>
            <a:r>
              <a:rPr kumimoji="1" lang="ja-JP" altLang="en-US" sz="2400" dirty="0">
                <a:solidFill>
                  <a:schemeClr val="bg2">
                    <a:lumMod val="75000"/>
                  </a:schemeClr>
                </a:solidFill>
              </a:rPr>
              <a:t>東播磨・北播磨・淡路地域　</a:t>
            </a:r>
            <a:r>
              <a:rPr kumimoji="1" lang="en-US" altLang="ja-JP" sz="2400" dirty="0">
                <a:solidFill>
                  <a:schemeClr val="bg2">
                    <a:lumMod val="75000"/>
                  </a:schemeClr>
                </a:solidFill>
              </a:rPr>
              <a:t>2019</a:t>
            </a:r>
            <a:r>
              <a:rPr kumimoji="1" lang="ja-JP" altLang="en-US" sz="2400" dirty="0">
                <a:solidFill>
                  <a:schemeClr val="bg2">
                    <a:lumMod val="75000"/>
                  </a:schemeClr>
                </a:solidFill>
              </a:rPr>
              <a:t>年に策定　</a:t>
            </a:r>
            <a:endParaRPr kumimoji="1" lang="en-US" altLang="ja-JP" sz="2400" dirty="0">
              <a:solidFill>
                <a:schemeClr val="bg2">
                  <a:lumMod val="75000"/>
                </a:schemeClr>
              </a:solidFill>
            </a:endParaRPr>
          </a:p>
          <a:p>
            <a:pPr marL="342900" indent="-342900">
              <a:buFont typeface="Wingdings" panose="05000000000000000000" pitchFamily="2" charset="2"/>
              <a:buChar char="Ø"/>
            </a:pPr>
            <a:endParaRPr kumimoji="1" lang="en-US" altLang="ja-JP" sz="2400" dirty="0">
              <a:solidFill>
                <a:srgbClr val="FFFF00"/>
              </a:solidFill>
            </a:endParaRPr>
          </a:p>
          <a:p>
            <a:pPr marL="342900" indent="-342900">
              <a:buFont typeface="Wingdings" panose="05000000000000000000" pitchFamily="2" charset="2"/>
              <a:buChar char="Ø"/>
            </a:pPr>
            <a:r>
              <a:rPr kumimoji="1" lang="ja-JP" altLang="en-US" sz="2400" dirty="0">
                <a:solidFill>
                  <a:srgbClr val="FF0000"/>
                </a:solidFill>
              </a:rPr>
              <a:t>神戸地域　</a:t>
            </a:r>
            <a:r>
              <a:rPr kumimoji="1" lang="en-US" altLang="ja-JP" sz="2400" dirty="0">
                <a:solidFill>
                  <a:srgbClr val="FF0000"/>
                </a:solidFill>
              </a:rPr>
              <a:t>2023</a:t>
            </a:r>
            <a:r>
              <a:rPr kumimoji="1" lang="ja-JP" altLang="en-US" sz="2400" dirty="0">
                <a:solidFill>
                  <a:srgbClr val="FF0000"/>
                </a:solidFill>
              </a:rPr>
              <a:t>年に策定</a:t>
            </a:r>
            <a:endParaRPr kumimoji="1" lang="en-US" altLang="ja-JP" sz="2400" dirty="0">
              <a:solidFill>
                <a:srgbClr val="FF0000"/>
              </a:solidFill>
            </a:endParaRPr>
          </a:p>
          <a:p>
            <a:pPr marL="342900" indent="-342900">
              <a:buFont typeface="Wingdings" panose="05000000000000000000" pitchFamily="2" charset="2"/>
              <a:buChar char="Ø"/>
            </a:pPr>
            <a:endParaRPr kumimoji="1" lang="en-US" altLang="ja-JP" sz="2400" dirty="0">
              <a:solidFill>
                <a:srgbClr val="FFFF00"/>
              </a:solidFill>
            </a:endParaRPr>
          </a:p>
          <a:p>
            <a:pPr marL="342900" indent="-342900">
              <a:buFont typeface="Wingdings" panose="05000000000000000000" pitchFamily="2" charset="2"/>
              <a:buChar char="Ø"/>
            </a:pPr>
            <a:r>
              <a:rPr kumimoji="1" lang="ja-JP" altLang="en-US" sz="2400" dirty="0">
                <a:solidFill>
                  <a:srgbClr val="7030A0"/>
                </a:solidFill>
              </a:rPr>
              <a:t>但馬地域　</a:t>
            </a:r>
            <a:r>
              <a:rPr kumimoji="1" lang="en-US" altLang="ja-JP" sz="2400" dirty="0">
                <a:solidFill>
                  <a:srgbClr val="7030A0"/>
                </a:solidFill>
              </a:rPr>
              <a:t>2023</a:t>
            </a:r>
            <a:r>
              <a:rPr kumimoji="1" lang="ja-JP" altLang="en-US" sz="2400" dirty="0">
                <a:solidFill>
                  <a:srgbClr val="7030A0"/>
                </a:solidFill>
              </a:rPr>
              <a:t>年に策定</a:t>
            </a:r>
            <a:endParaRPr kumimoji="1" lang="en-US" altLang="ja-JP" sz="2400" dirty="0">
              <a:solidFill>
                <a:srgbClr val="7030A0"/>
              </a:solidFill>
            </a:endParaRPr>
          </a:p>
          <a:p>
            <a:endParaRPr kumimoji="1" lang="en-US" altLang="ja-JP" sz="2400" dirty="0">
              <a:solidFill>
                <a:srgbClr val="FFFF00"/>
              </a:solidFill>
            </a:endParaRPr>
          </a:p>
          <a:p>
            <a:pPr marL="342900" indent="-342900">
              <a:buFont typeface="Wingdings" panose="05000000000000000000" pitchFamily="2" charset="2"/>
              <a:buChar char="Ø"/>
            </a:pPr>
            <a:r>
              <a:rPr kumimoji="1" lang="ja-JP" altLang="en-US" sz="2400" dirty="0">
                <a:solidFill>
                  <a:schemeClr val="tx1">
                    <a:lumMod val="75000"/>
                  </a:schemeClr>
                </a:solidFill>
              </a:rPr>
              <a:t>西播磨・中播磨地域　</a:t>
            </a:r>
            <a:r>
              <a:rPr kumimoji="1" lang="en-US" altLang="ja-JP" sz="2400" dirty="0">
                <a:solidFill>
                  <a:schemeClr val="tx1">
                    <a:lumMod val="75000"/>
                  </a:schemeClr>
                </a:solidFill>
              </a:rPr>
              <a:t>2024</a:t>
            </a:r>
            <a:r>
              <a:rPr kumimoji="1" lang="ja-JP" altLang="en-US" sz="2400" dirty="0">
                <a:solidFill>
                  <a:schemeClr val="tx1">
                    <a:lumMod val="75000"/>
                  </a:schemeClr>
                </a:solidFill>
              </a:rPr>
              <a:t>年に策定</a:t>
            </a:r>
            <a:endParaRPr kumimoji="1" lang="en-US" altLang="ja-JP" sz="2400" dirty="0">
              <a:solidFill>
                <a:schemeClr val="tx1">
                  <a:lumMod val="75000"/>
                </a:schemeClr>
              </a:solidFill>
            </a:endParaRPr>
          </a:p>
          <a:p>
            <a:pPr marL="342900" indent="-342900">
              <a:buFont typeface="Wingdings" panose="05000000000000000000" pitchFamily="2" charset="2"/>
              <a:buChar char="Ø"/>
            </a:pPr>
            <a:endParaRPr kumimoji="1" lang="en-US" altLang="ja-JP" sz="2400" dirty="0">
              <a:solidFill>
                <a:srgbClr val="FFFF00"/>
              </a:solidFill>
            </a:endParaRPr>
          </a:p>
          <a:p>
            <a:pPr marL="342900" indent="-342900">
              <a:buFont typeface="Wingdings" panose="05000000000000000000" pitchFamily="2" charset="2"/>
              <a:buChar char="Ø"/>
            </a:pPr>
            <a:r>
              <a:rPr kumimoji="1" lang="ja-JP" altLang="en-US" sz="2400" dirty="0">
                <a:solidFill>
                  <a:srgbClr val="FFFF00"/>
                </a:solidFill>
              </a:rPr>
              <a:t>阪神・丹波地域　</a:t>
            </a:r>
            <a:r>
              <a:rPr kumimoji="1" lang="ja-JP" altLang="en-US" sz="2400" dirty="0">
                <a:solidFill>
                  <a:schemeClr val="tx1"/>
                </a:solidFill>
              </a:rPr>
              <a:t>未策定</a:t>
            </a:r>
            <a:endParaRPr kumimoji="1" lang="en-US" altLang="ja-JP" sz="2400" dirty="0">
              <a:solidFill>
                <a:schemeClr val="tx1"/>
              </a:solidFill>
            </a:endParaRPr>
          </a:p>
        </p:txBody>
      </p:sp>
      <p:sp>
        <p:nvSpPr>
          <p:cNvPr id="3" name="フリーフォーム: 図形 2">
            <a:extLst>
              <a:ext uri="{FF2B5EF4-FFF2-40B4-BE49-F238E27FC236}">
                <a16:creationId xmlns:a16="http://schemas.microsoft.com/office/drawing/2014/main" id="{0D15840D-A299-EAE4-546C-84579FFF76A9}"/>
              </a:ext>
            </a:extLst>
          </p:cNvPr>
          <p:cNvSpPr/>
          <p:nvPr/>
        </p:nvSpPr>
        <p:spPr>
          <a:xfrm>
            <a:off x="8187329" y="1079374"/>
            <a:ext cx="1720991" cy="1713576"/>
          </a:xfrm>
          <a:custGeom>
            <a:avLst/>
            <a:gdLst>
              <a:gd name="connsiteX0" fmla="*/ 5326 w 1720991"/>
              <a:gd name="connsiteY0" fmla="*/ 213717 h 1713576"/>
              <a:gd name="connsiteX1" fmla="*/ 88453 w 1720991"/>
              <a:gd name="connsiteY1" fmla="*/ 204481 h 1713576"/>
              <a:gd name="connsiteX2" fmla="*/ 134635 w 1720991"/>
              <a:gd name="connsiteY2" fmla="*/ 139826 h 1713576"/>
              <a:gd name="connsiteX3" fmla="*/ 143871 w 1720991"/>
              <a:gd name="connsiteY3" fmla="*/ 112117 h 1713576"/>
              <a:gd name="connsiteX4" fmla="*/ 171580 w 1720991"/>
              <a:gd name="connsiteY4" fmla="*/ 102881 h 1713576"/>
              <a:gd name="connsiteX5" fmla="*/ 282416 w 1720991"/>
              <a:gd name="connsiteY5" fmla="*/ 75171 h 1713576"/>
              <a:gd name="connsiteX6" fmla="*/ 319362 w 1720991"/>
              <a:gd name="connsiteY6" fmla="*/ 47462 h 1713576"/>
              <a:gd name="connsiteX7" fmla="*/ 384016 w 1720991"/>
              <a:gd name="connsiteY7" fmla="*/ 38226 h 1713576"/>
              <a:gd name="connsiteX8" fmla="*/ 430198 w 1720991"/>
              <a:gd name="connsiteY8" fmla="*/ 28990 h 1713576"/>
              <a:gd name="connsiteX9" fmla="*/ 457907 w 1720991"/>
              <a:gd name="connsiteY9" fmla="*/ 1281 h 1713576"/>
              <a:gd name="connsiteX10" fmla="*/ 485616 w 1720991"/>
              <a:gd name="connsiteY10" fmla="*/ 28990 h 1713576"/>
              <a:gd name="connsiteX11" fmla="*/ 513326 w 1720991"/>
              <a:gd name="connsiteY11" fmla="*/ 38226 h 1713576"/>
              <a:gd name="connsiteX12" fmla="*/ 587216 w 1720991"/>
              <a:gd name="connsiteY12" fmla="*/ 56699 h 1713576"/>
              <a:gd name="connsiteX13" fmla="*/ 624162 w 1720991"/>
              <a:gd name="connsiteY13" fmla="*/ 102881 h 1713576"/>
              <a:gd name="connsiteX14" fmla="*/ 661107 w 1720991"/>
              <a:gd name="connsiteY14" fmla="*/ 75171 h 1713576"/>
              <a:gd name="connsiteX15" fmla="*/ 716526 w 1720991"/>
              <a:gd name="connsiteY15" fmla="*/ 28990 h 1713576"/>
              <a:gd name="connsiteX16" fmla="*/ 808889 w 1720991"/>
              <a:gd name="connsiteY16" fmla="*/ 28990 h 1713576"/>
              <a:gd name="connsiteX17" fmla="*/ 1021326 w 1720991"/>
              <a:gd name="connsiteY17" fmla="*/ 10517 h 1713576"/>
              <a:gd name="connsiteX18" fmla="*/ 1049035 w 1720991"/>
              <a:gd name="connsiteY18" fmla="*/ 1281 h 1713576"/>
              <a:gd name="connsiteX19" fmla="*/ 1141398 w 1720991"/>
              <a:gd name="connsiteY19" fmla="*/ 10517 h 1713576"/>
              <a:gd name="connsiteX20" fmla="*/ 1159871 w 1720991"/>
              <a:gd name="connsiteY20" fmla="*/ 65935 h 1713576"/>
              <a:gd name="connsiteX21" fmla="*/ 1178344 w 1720991"/>
              <a:gd name="connsiteY21" fmla="*/ 112117 h 1713576"/>
              <a:gd name="connsiteX22" fmla="*/ 1187580 w 1720991"/>
              <a:gd name="connsiteY22" fmla="*/ 75171 h 1713576"/>
              <a:gd name="connsiteX23" fmla="*/ 1252235 w 1720991"/>
              <a:gd name="connsiteY23" fmla="*/ 121353 h 1713576"/>
              <a:gd name="connsiteX24" fmla="*/ 1298416 w 1720991"/>
              <a:gd name="connsiteY24" fmla="*/ 324553 h 1713576"/>
              <a:gd name="connsiteX25" fmla="*/ 1307653 w 1720991"/>
              <a:gd name="connsiteY25" fmla="*/ 352262 h 1713576"/>
              <a:gd name="connsiteX26" fmla="*/ 1363071 w 1720991"/>
              <a:gd name="connsiteY26" fmla="*/ 407681 h 1713576"/>
              <a:gd name="connsiteX27" fmla="*/ 1409253 w 1720991"/>
              <a:gd name="connsiteY27" fmla="*/ 472335 h 1713576"/>
              <a:gd name="connsiteX28" fmla="*/ 1473907 w 1720991"/>
              <a:gd name="connsiteY28" fmla="*/ 518517 h 1713576"/>
              <a:gd name="connsiteX29" fmla="*/ 1547798 w 1720991"/>
              <a:gd name="connsiteY29" fmla="*/ 500044 h 1713576"/>
              <a:gd name="connsiteX30" fmla="*/ 1584744 w 1720991"/>
              <a:gd name="connsiteY30" fmla="*/ 453862 h 1713576"/>
              <a:gd name="connsiteX31" fmla="*/ 1667871 w 1720991"/>
              <a:gd name="connsiteY31" fmla="*/ 444626 h 1713576"/>
              <a:gd name="connsiteX32" fmla="*/ 1704816 w 1720991"/>
              <a:gd name="connsiteY32" fmla="*/ 536990 h 1713576"/>
              <a:gd name="connsiteX33" fmla="*/ 1695580 w 1720991"/>
              <a:gd name="connsiteY33" fmla="*/ 869499 h 1713576"/>
              <a:gd name="connsiteX34" fmla="*/ 1612453 w 1720991"/>
              <a:gd name="connsiteY34" fmla="*/ 897208 h 1713576"/>
              <a:gd name="connsiteX35" fmla="*/ 1584744 w 1720991"/>
              <a:gd name="connsiteY35" fmla="*/ 906444 h 1713576"/>
              <a:gd name="connsiteX36" fmla="*/ 1557035 w 1720991"/>
              <a:gd name="connsiteY36" fmla="*/ 887971 h 1713576"/>
              <a:gd name="connsiteX37" fmla="*/ 1483144 w 1720991"/>
              <a:gd name="connsiteY37" fmla="*/ 832553 h 1713576"/>
              <a:gd name="connsiteX38" fmla="*/ 1446198 w 1720991"/>
              <a:gd name="connsiteY38" fmla="*/ 915681 h 1713576"/>
              <a:gd name="connsiteX39" fmla="*/ 1427726 w 1720991"/>
              <a:gd name="connsiteY39" fmla="*/ 971099 h 1713576"/>
              <a:gd name="connsiteX40" fmla="*/ 1409253 w 1720991"/>
              <a:gd name="connsiteY40" fmla="*/ 1081935 h 1713576"/>
              <a:gd name="connsiteX41" fmla="*/ 1400016 w 1720991"/>
              <a:gd name="connsiteY41" fmla="*/ 1248190 h 1713576"/>
              <a:gd name="connsiteX42" fmla="*/ 1390780 w 1720991"/>
              <a:gd name="connsiteY42" fmla="*/ 1275899 h 1713576"/>
              <a:gd name="connsiteX43" fmla="*/ 1363071 w 1720991"/>
              <a:gd name="connsiteY43" fmla="*/ 1377499 h 1713576"/>
              <a:gd name="connsiteX44" fmla="*/ 1353835 w 1720991"/>
              <a:gd name="connsiteY44" fmla="*/ 1488335 h 1713576"/>
              <a:gd name="connsiteX45" fmla="*/ 1326126 w 1720991"/>
              <a:gd name="connsiteY45" fmla="*/ 1525281 h 1713576"/>
              <a:gd name="connsiteX46" fmla="*/ 1289180 w 1720991"/>
              <a:gd name="connsiteY46" fmla="*/ 1589935 h 1713576"/>
              <a:gd name="connsiteX47" fmla="*/ 1261471 w 1720991"/>
              <a:gd name="connsiteY47" fmla="*/ 1626881 h 1713576"/>
              <a:gd name="connsiteX48" fmla="*/ 1224526 w 1720991"/>
              <a:gd name="connsiteY48" fmla="*/ 1636117 h 1713576"/>
              <a:gd name="connsiteX49" fmla="*/ 1196816 w 1720991"/>
              <a:gd name="connsiteY49" fmla="*/ 1663826 h 1713576"/>
              <a:gd name="connsiteX50" fmla="*/ 1085980 w 1720991"/>
              <a:gd name="connsiteY50" fmla="*/ 1691535 h 1713576"/>
              <a:gd name="connsiteX51" fmla="*/ 919726 w 1720991"/>
              <a:gd name="connsiteY51" fmla="*/ 1682299 h 1713576"/>
              <a:gd name="connsiteX52" fmla="*/ 892016 w 1720991"/>
              <a:gd name="connsiteY52" fmla="*/ 1626881 h 1713576"/>
              <a:gd name="connsiteX53" fmla="*/ 873544 w 1720991"/>
              <a:gd name="connsiteY53" fmla="*/ 1525281 h 1713576"/>
              <a:gd name="connsiteX54" fmla="*/ 855071 w 1720991"/>
              <a:gd name="connsiteY54" fmla="*/ 1479099 h 1713576"/>
              <a:gd name="connsiteX55" fmla="*/ 845835 w 1720991"/>
              <a:gd name="connsiteY55" fmla="*/ 1442153 h 1713576"/>
              <a:gd name="connsiteX56" fmla="*/ 827362 w 1720991"/>
              <a:gd name="connsiteY56" fmla="*/ 1414444 h 1713576"/>
              <a:gd name="connsiteX57" fmla="*/ 799653 w 1720991"/>
              <a:gd name="connsiteY57" fmla="*/ 1368262 h 1713576"/>
              <a:gd name="connsiteX58" fmla="*/ 771944 w 1720991"/>
              <a:gd name="connsiteY58" fmla="*/ 1349790 h 1713576"/>
              <a:gd name="connsiteX59" fmla="*/ 734998 w 1720991"/>
              <a:gd name="connsiteY59" fmla="*/ 1322081 h 1713576"/>
              <a:gd name="connsiteX60" fmla="*/ 707289 w 1720991"/>
              <a:gd name="connsiteY60" fmla="*/ 1312844 h 1713576"/>
              <a:gd name="connsiteX61" fmla="*/ 531798 w 1720991"/>
              <a:gd name="connsiteY61" fmla="*/ 1294371 h 1713576"/>
              <a:gd name="connsiteX62" fmla="*/ 513326 w 1720991"/>
              <a:gd name="connsiteY62" fmla="*/ 1266662 h 1713576"/>
              <a:gd name="connsiteX63" fmla="*/ 504089 w 1720991"/>
              <a:gd name="connsiteY63" fmla="*/ 1238953 h 1713576"/>
              <a:gd name="connsiteX64" fmla="*/ 476380 w 1720991"/>
              <a:gd name="connsiteY64" fmla="*/ 1211244 h 1713576"/>
              <a:gd name="connsiteX65" fmla="*/ 467144 w 1720991"/>
              <a:gd name="connsiteY65" fmla="*/ 1165062 h 1713576"/>
              <a:gd name="connsiteX66" fmla="*/ 411726 w 1720991"/>
              <a:gd name="connsiteY66" fmla="*/ 1091171 h 1713576"/>
              <a:gd name="connsiteX67" fmla="*/ 365544 w 1720991"/>
              <a:gd name="connsiteY67" fmla="*/ 1072699 h 1713576"/>
              <a:gd name="connsiteX68" fmla="*/ 310126 w 1720991"/>
              <a:gd name="connsiteY68" fmla="*/ 1054226 h 1713576"/>
              <a:gd name="connsiteX69" fmla="*/ 273180 w 1720991"/>
              <a:gd name="connsiteY69" fmla="*/ 1008044 h 1713576"/>
              <a:gd name="connsiteX70" fmla="*/ 263944 w 1720991"/>
              <a:gd name="connsiteY70" fmla="*/ 961862 h 1713576"/>
              <a:gd name="connsiteX71" fmla="*/ 254707 w 1720991"/>
              <a:gd name="connsiteY71" fmla="*/ 934153 h 1713576"/>
              <a:gd name="connsiteX72" fmla="*/ 226998 w 1720991"/>
              <a:gd name="connsiteY72" fmla="*/ 786371 h 1713576"/>
              <a:gd name="connsiteX73" fmla="*/ 190053 w 1720991"/>
              <a:gd name="connsiteY73" fmla="*/ 758662 h 1713576"/>
              <a:gd name="connsiteX74" fmla="*/ 180816 w 1720991"/>
              <a:gd name="connsiteY74" fmla="*/ 721717 h 1713576"/>
              <a:gd name="connsiteX75" fmla="*/ 162344 w 1720991"/>
              <a:gd name="connsiteY75" fmla="*/ 675535 h 1713576"/>
              <a:gd name="connsiteX76" fmla="*/ 153107 w 1720991"/>
              <a:gd name="connsiteY76" fmla="*/ 601644 h 1713576"/>
              <a:gd name="connsiteX77" fmla="*/ 106926 w 1720991"/>
              <a:gd name="connsiteY77" fmla="*/ 536990 h 1713576"/>
              <a:gd name="connsiteX78" fmla="*/ 88453 w 1720991"/>
              <a:gd name="connsiteY78" fmla="*/ 509281 h 1713576"/>
              <a:gd name="connsiteX79" fmla="*/ 79216 w 1720991"/>
              <a:gd name="connsiteY79" fmla="*/ 352262 h 1713576"/>
              <a:gd name="connsiteX80" fmla="*/ 14562 w 1720991"/>
              <a:gd name="connsiteY80" fmla="*/ 259899 h 1713576"/>
              <a:gd name="connsiteX81" fmla="*/ 5326 w 1720991"/>
              <a:gd name="connsiteY81" fmla="*/ 213717 h 1713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1720991" h="1713576">
                <a:moveTo>
                  <a:pt x="5326" y="213717"/>
                </a:moveTo>
                <a:cubicBezTo>
                  <a:pt x="17641" y="204481"/>
                  <a:pt x="62718" y="215204"/>
                  <a:pt x="88453" y="204481"/>
                </a:cubicBezTo>
                <a:cubicBezTo>
                  <a:pt x="93739" y="202278"/>
                  <a:pt x="128595" y="148886"/>
                  <a:pt x="134635" y="139826"/>
                </a:cubicBezTo>
                <a:cubicBezTo>
                  <a:pt x="137714" y="130590"/>
                  <a:pt x="136987" y="119001"/>
                  <a:pt x="143871" y="112117"/>
                </a:cubicBezTo>
                <a:cubicBezTo>
                  <a:pt x="150755" y="105233"/>
                  <a:pt x="162173" y="105390"/>
                  <a:pt x="171580" y="102881"/>
                </a:cubicBezTo>
                <a:cubicBezTo>
                  <a:pt x="208377" y="93068"/>
                  <a:pt x="245471" y="84408"/>
                  <a:pt x="282416" y="75171"/>
                </a:cubicBezTo>
                <a:cubicBezTo>
                  <a:pt x="294731" y="65935"/>
                  <a:pt x="304895" y="52723"/>
                  <a:pt x="319362" y="47462"/>
                </a:cubicBezTo>
                <a:cubicBezTo>
                  <a:pt x="339821" y="40022"/>
                  <a:pt x="362542" y="41805"/>
                  <a:pt x="384016" y="38226"/>
                </a:cubicBezTo>
                <a:cubicBezTo>
                  <a:pt x="399501" y="35645"/>
                  <a:pt x="414804" y="32069"/>
                  <a:pt x="430198" y="28990"/>
                </a:cubicBezTo>
                <a:cubicBezTo>
                  <a:pt x="439434" y="19754"/>
                  <a:pt x="444845" y="1281"/>
                  <a:pt x="457907" y="1281"/>
                </a:cubicBezTo>
                <a:cubicBezTo>
                  <a:pt x="470969" y="1281"/>
                  <a:pt x="474748" y="21745"/>
                  <a:pt x="485616" y="28990"/>
                </a:cubicBezTo>
                <a:cubicBezTo>
                  <a:pt x="493717" y="34391"/>
                  <a:pt x="503933" y="35664"/>
                  <a:pt x="513326" y="38226"/>
                </a:cubicBezTo>
                <a:cubicBezTo>
                  <a:pt x="537819" y="44906"/>
                  <a:pt x="562586" y="50541"/>
                  <a:pt x="587216" y="56699"/>
                </a:cubicBezTo>
                <a:cubicBezTo>
                  <a:pt x="599531" y="72093"/>
                  <a:pt x="605037" y="98100"/>
                  <a:pt x="624162" y="102881"/>
                </a:cubicBezTo>
                <a:cubicBezTo>
                  <a:pt x="639096" y="106614"/>
                  <a:pt x="649419" y="85189"/>
                  <a:pt x="661107" y="75171"/>
                </a:cubicBezTo>
                <a:cubicBezTo>
                  <a:pt x="723321" y="21843"/>
                  <a:pt x="655294" y="69808"/>
                  <a:pt x="716526" y="28990"/>
                </a:cubicBezTo>
                <a:cubicBezTo>
                  <a:pt x="796715" y="45027"/>
                  <a:pt x="728699" y="37582"/>
                  <a:pt x="808889" y="28990"/>
                </a:cubicBezTo>
                <a:cubicBezTo>
                  <a:pt x="879564" y="21418"/>
                  <a:pt x="950514" y="16675"/>
                  <a:pt x="1021326" y="10517"/>
                </a:cubicBezTo>
                <a:cubicBezTo>
                  <a:pt x="1030562" y="7438"/>
                  <a:pt x="1039299" y="1281"/>
                  <a:pt x="1049035" y="1281"/>
                </a:cubicBezTo>
                <a:cubicBezTo>
                  <a:pt x="1079976" y="1281"/>
                  <a:pt x="1114672" y="-5073"/>
                  <a:pt x="1141398" y="10517"/>
                </a:cubicBezTo>
                <a:cubicBezTo>
                  <a:pt x="1158217" y="20328"/>
                  <a:pt x="1152639" y="47856"/>
                  <a:pt x="1159871" y="65935"/>
                </a:cubicBezTo>
                <a:lnTo>
                  <a:pt x="1178344" y="112117"/>
                </a:lnTo>
                <a:cubicBezTo>
                  <a:pt x="1181423" y="99802"/>
                  <a:pt x="1176226" y="80848"/>
                  <a:pt x="1187580" y="75171"/>
                </a:cubicBezTo>
                <a:cubicBezTo>
                  <a:pt x="1230551" y="53685"/>
                  <a:pt x="1241398" y="99680"/>
                  <a:pt x="1252235" y="121353"/>
                </a:cubicBezTo>
                <a:cubicBezTo>
                  <a:pt x="1289626" y="333237"/>
                  <a:pt x="1258084" y="217002"/>
                  <a:pt x="1298416" y="324553"/>
                </a:cubicBezTo>
                <a:cubicBezTo>
                  <a:pt x="1301835" y="333669"/>
                  <a:pt x="1302823" y="343809"/>
                  <a:pt x="1307653" y="352262"/>
                </a:cubicBezTo>
                <a:cubicBezTo>
                  <a:pt x="1336617" y="402948"/>
                  <a:pt x="1326451" y="377164"/>
                  <a:pt x="1363071" y="407681"/>
                </a:cubicBezTo>
                <a:cubicBezTo>
                  <a:pt x="1501471" y="523015"/>
                  <a:pt x="1278523" y="341605"/>
                  <a:pt x="1409253" y="472335"/>
                </a:cubicBezTo>
                <a:cubicBezTo>
                  <a:pt x="1427980" y="491062"/>
                  <a:pt x="1452356" y="503123"/>
                  <a:pt x="1473907" y="518517"/>
                </a:cubicBezTo>
                <a:cubicBezTo>
                  <a:pt x="1498537" y="512359"/>
                  <a:pt x="1525868" y="512836"/>
                  <a:pt x="1547798" y="500044"/>
                </a:cubicBezTo>
                <a:cubicBezTo>
                  <a:pt x="1564827" y="490111"/>
                  <a:pt x="1566844" y="462123"/>
                  <a:pt x="1584744" y="453862"/>
                </a:cubicBezTo>
                <a:cubicBezTo>
                  <a:pt x="1610057" y="442179"/>
                  <a:pt x="1640162" y="447705"/>
                  <a:pt x="1667871" y="444626"/>
                </a:cubicBezTo>
                <a:cubicBezTo>
                  <a:pt x="1690698" y="513106"/>
                  <a:pt x="1677636" y="482628"/>
                  <a:pt x="1704816" y="536990"/>
                </a:cubicBezTo>
                <a:cubicBezTo>
                  <a:pt x="1718764" y="648570"/>
                  <a:pt x="1736744" y="753491"/>
                  <a:pt x="1695580" y="869499"/>
                </a:cubicBezTo>
                <a:cubicBezTo>
                  <a:pt x="1685813" y="897025"/>
                  <a:pt x="1640162" y="887972"/>
                  <a:pt x="1612453" y="897208"/>
                </a:cubicBezTo>
                <a:lnTo>
                  <a:pt x="1584744" y="906444"/>
                </a:lnTo>
                <a:cubicBezTo>
                  <a:pt x="1575508" y="900286"/>
                  <a:pt x="1566013" y="894500"/>
                  <a:pt x="1557035" y="887971"/>
                </a:cubicBezTo>
                <a:cubicBezTo>
                  <a:pt x="1532136" y="869862"/>
                  <a:pt x="1483144" y="832553"/>
                  <a:pt x="1483144" y="832553"/>
                </a:cubicBezTo>
                <a:cubicBezTo>
                  <a:pt x="1428736" y="850690"/>
                  <a:pt x="1464676" y="829451"/>
                  <a:pt x="1446198" y="915681"/>
                </a:cubicBezTo>
                <a:cubicBezTo>
                  <a:pt x="1442118" y="934721"/>
                  <a:pt x="1430927" y="951892"/>
                  <a:pt x="1427726" y="971099"/>
                </a:cubicBezTo>
                <a:lnTo>
                  <a:pt x="1409253" y="1081935"/>
                </a:lnTo>
                <a:cubicBezTo>
                  <a:pt x="1406174" y="1137353"/>
                  <a:pt x="1405278" y="1192936"/>
                  <a:pt x="1400016" y="1248190"/>
                </a:cubicBezTo>
                <a:cubicBezTo>
                  <a:pt x="1399093" y="1257882"/>
                  <a:pt x="1393342" y="1266506"/>
                  <a:pt x="1390780" y="1275899"/>
                </a:cubicBezTo>
                <a:cubicBezTo>
                  <a:pt x="1359529" y="1390486"/>
                  <a:pt x="1384330" y="1313720"/>
                  <a:pt x="1363071" y="1377499"/>
                </a:cubicBezTo>
                <a:cubicBezTo>
                  <a:pt x="1359992" y="1414444"/>
                  <a:pt x="1362827" y="1452369"/>
                  <a:pt x="1353835" y="1488335"/>
                </a:cubicBezTo>
                <a:cubicBezTo>
                  <a:pt x="1350101" y="1503269"/>
                  <a:pt x="1334285" y="1512227"/>
                  <a:pt x="1326126" y="1525281"/>
                </a:cubicBezTo>
                <a:cubicBezTo>
                  <a:pt x="1272006" y="1611873"/>
                  <a:pt x="1340028" y="1518748"/>
                  <a:pt x="1289180" y="1589935"/>
                </a:cubicBezTo>
                <a:cubicBezTo>
                  <a:pt x="1280232" y="1602462"/>
                  <a:pt x="1273998" y="1617933"/>
                  <a:pt x="1261471" y="1626881"/>
                </a:cubicBezTo>
                <a:cubicBezTo>
                  <a:pt x="1251142" y="1634259"/>
                  <a:pt x="1236841" y="1633038"/>
                  <a:pt x="1224526" y="1636117"/>
                </a:cubicBezTo>
                <a:cubicBezTo>
                  <a:pt x="1215289" y="1645353"/>
                  <a:pt x="1208235" y="1657482"/>
                  <a:pt x="1196816" y="1663826"/>
                </a:cubicBezTo>
                <a:cubicBezTo>
                  <a:pt x="1165449" y="1681252"/>
                  <a:pt x="1120386" y="1685801"/>
                  <a:pt x="1085980" y="1691535"/>
                </a:cubicBezTo>
                <a:cubicBezTo>
                  <a:pt x="1019308" y="1713760"/>
                  <a:pt x="1000806" y="1730947"/>
                  <a:pt x="919726" y="1682299"/>
                </a:cubicBezTo>
                <a:cubicBezTo>
                  <a:pt x="902016" y="1671673"/>
                  <a:pt x="901253" y="1645354"/>
                  <a:pt x="892016" y="1626881"/>
                </a:cubicBezTo>
                <a:cubicBezTo>
                  <a:pt x="889824" y="1613726"/>
                  <a:pt x="878385" y="1541418"/>
                  <a:pt x="873544" y="1525281"/>
                </a:cubicBezTo>
                <a:cubicBezTo>
                  <a:pt x="868780" y="1509400"/>
                  <a:pt x="860314" y="1494828"/>
                  <a:pt x="855071" y="1479099"/>
                </a:cubicBezTo>
                <a:cubicBezTo>
                  <a:pt x="851057" y="1467056"/>
                  <a:pt x="850835" y="1453821"/>
                  <a:pt x="845835" y="1442153"/>
                </a:cubicBezTo>
                <a:cubicBezTo>
                  <a:pt x="841462" y="1431950"/>
                  <a:pt x="833245" y="1423857"/>
                  <a:pt x="827362" y="1414444"/>
                </a:cubicBezTo>
                <a:cubicBezTo>
                  <a:pt x="817847" y="1399220"/>
                  <a:pt x="811336" y="1381892"/>
                  <a:pt x="799653" y="1368262"/>
                </a:cubicBezTo>
                <a:cubicBezTo>
                  <a:pt x="792429" y="1359834"/>
                  <a:pt x="780977" y="1356242"/>
                  <a:pt x="771944" y="1349790"/>
                </a:cubicBezTo>
                <a:cubicBezTo>
                  <a:pt x="759417" y="1340843"/>
                  <a:pt x="748364" y="1329719"/>
                  <a:pt x="734998" y="1322081"/>
                </a:cubicBezTo>
                <a:cubicBezTo>
                  <a:pt x="726545" y="1317251"/>
                  <a:pt x="716793" y="1314956"/>
                  <a:pt x="707289" y="1312844"/>
                </a:cubicBezTo>
                <a:cubicBezTo>
                  <a:pt x="648610" y="1299804"/>
                  <a:pt x="592657" y="1299053"/>
                  <a:pt x="531798" y="1294371"/>
                </a:cubicBezTo>
                <a:cubicBezTo>
                  <a:pt x="525641" y="1285135"/>
                  <a:pt x="518290" y="1276591"/>
                  <a:pt x="513326" y="1266662"/>
                </a:cubicBezTo>
                <a:cubicBezTo>
                  <a:pt x="508972" y="1257954"/>
                  <a:pt x="509490" y="1247054"/>
                  <a:pt x="504089" y="1238953"/>
                </a:cubicBezTo>
                <a:cubicBezTo>
                  <a:pt x="496843" y="1228085"/>
                  <a:pt x="485616" y="1220480"/>
                  <a:pt x="476380" y="1211244"/>
                </a:cubicBezTo>
                <a:cubicBezTo>
                  <a:pt x="473301" y="1195850"/>
                  <a:pt x="472656" y="1179761"/>
                  <a:pt x="467144" y="1165062"/>
                </a:cubicBezTo>
                <a:cubicBezTo>
                  <a:pt x="462077" y="1151551"/>
                  <a:pt x="412377" y="1091677"/>
                  <a:pt x="411726" y="1091171"/>
                </a:cubicBezTo>
                <a:cubicBezTo>
                  <a:pt x="398639" y="1080992"/>
                  <a:pt x="381126" y="1078365"/>
                  <a:pt x="365544" y="1072699"/>
                </a:cubicBezTo>
                <a:cubicBezTo>
                  <a:pt x="347244" y="1066045"/>
                  <a:pt x="310126" y="1054226"/>
                  <a:pt x="310126" y="1054226"/>
                </a:cubicBezTo>
                <a:cubicBezTo>
                  <a:pt x="297811" y="1038832"/>
                  <a:pt x="281996" y="1025677"/>
                  <a:pt x="273180" y="1008044"/>
                </a:cubicBezTo>
                <a:cubicBezTo>
                  <a:pt x="266159" y="994003"/>
                  <a:pt x="267752" y="977092"/>
                  <a:pt x="263944" y="961862"/>
                </a:cubicBezTo>
                <a:cubicBezTo>
                  <a:pt x="261583" y="952417"/>
                  <a:pt x="257786" y="943389"/>
                  <a:pt x="254707" y="934153"/>
                </a:cubicBezTo>
                <a:cubicBezTo>
                  <a:pt x="250758" y="882811"/>
                  <a:pt x="266040" y="825414"/>
                  <a:pt x="226998" y="786371"/>
                </a:cubicBezTo>
                <a:cubicBezTo>
                  <a:pt x="216113" y="775486"/>
                  <a:pt x="202368" y="767898"/>
                  <a:pt x="190053" y="758662"/>
                </a:cubicBezTo>
                <a:cubicBezTo>
                  <a:pt x="186974" y="746347"/>
                  <a:pt x="184830" y="733760"/>
                  <a:pt x="180816" y="721717"/>
                </a:cubicBezTo>
                <a:cubicBezTo>
                  <a:pt x="175573" y="705988"/>
                  <a:pt x="166072" y="691690"/>
                  <a:pt x="162344" y="675535"/>
                </a:cubicBezTo>
                <a:cubicBezTo>
                  <a:pt x="156763" y="651349"/>
                  <a:pt x="159127" y="625725"/>
                  <a:pt x="153107" y="601644"/>
                </a:cubicBezTo>
                <a:cubicBezTo>
                  <a:pt x="143341" y="562579"/>
                  <a:pt x="130570" y="565363"/>
                  <a:pt x="106926" y="536990"/>
                </a:cubicBezTo>
                <a:cubicBezTo>
                  <a:pt x="99819" y="528462"/>
                  <a:pt x="94611" y="518517"/>
                  <a:pt x="88453" y="509281"/>
                </a:cubicBezTo>
                <a:cubicBezTo>
                  <a:pt x="85374" y="456941"/>
                  <a:pt x="90354" y="403496"/>
                  <a:pt x="79216" y="352262"/>
                </a:cubicBezTo>
                <a:cubicBezTo>
                  <a:pt x="76895" y="341586"/>
                  <a:pt x="25664" y="274701"/>
                  <a:pt x="14562" y="259899"/>
                </a:cubicBezTo>
                <a:cubicBezTo>
                  <a:pt x="4579" y="219966"/>
                  <a:pt x="-6989" y="222953"/>
                  <a:pt x="5326" y="213717"/>
                </a:cubicBezTo>
                <a:close/>
              </a:path>
            </a:pathLst>
          </a:cu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リーフォーム: 図形 4">
            <a:extLst>
              <a:ext uri="{FF2B5EF4-FFF2-40B4-BE49-F238E27FC236}">
                <a16:creationId xmlns:a16="http://schemas.microsoft.com/office/drawing/2014/main" id="{7DD58418-35F8-7BF3-73BD-6A59F6F16CAD}"/>
              </a:ext>
            </a:extLst>
          </p:cNvPr>
          <p:cNvSpPr/>
          <p:nvPr/>
        </p:nvSpPr>
        <p:spPr>
          <a:xfrm>
            <a:off x="7886576" y="2170109"/>
            <a:ext cx="1636115" cy="1940073"/>
          </a:xfrm>
          <a:custGeom>
            <a:avLst/>
            <a:gdLst>
              <a:gd name="connsiteX0" fmla="*/ 620115 w 1636115"/>
              <a:gd name="connsiteY0" fmla="*/ 436 h 1940073"/>
              <a:gd name="connsiteX1" fmla="*/ 657060 w 1636115"/>
              <a:gd name="connsiteY1" fmla="*/ 46618 h 1940073"/>
              <a:gd name="connsiteX2" fmla="*/ 675533 w 1636115"/>
              <a:gd name="connsiteY2" fmla="*/ 111273 h 1940073"/>
              <a:gd name="connsiteX3" fmla="*/ 666297 w 1636115"/>
              <a:gd name="connsiteY3" fmla="*/ 203636 h 1940073"/>
              <a:gd name="connsiteX4" fmla="*/ 629351 w 1636115"/>
              <a:gd name="connsiteY4" fmla="*/ 222109 h 1940073"/>
              <a:gd name="connsiteX5" fmla="*/ 583169 w 1636115"/>
              <a:gd name="connsiteY5" fmla="*/ 240582 h 1940073"/>
              <a:gd name="connsiteX6" fmla="*/ 546224 w 1636115"/>
              <a:gd name="connsiteY6" fmla="*/ 259055 h 1940073"/>
              <a:gd name="connsiteX7" fmla="*/ 500042 w 1636115"/>
              <a:gd name="connsiteY7" fmla="*/ 268291 h 1940073"/>
              <a:gd name="connsiteX8" fmla="*/ 343024 w 1636115"/>
              <a:gd name="connsiteY8" fmla="*/ 286764 h 1940073"/>
              <a:gd name="connsiteX9" fmla="*/ 296842 w 1636115"/>
              <a:gd name="connsiteY9" fmla="*/ 305236 h 1940073"/>
              <a:gd name="connsiteX10" fmla="*/ 296842 w 1636115"/>
              <a:gd name="connsiteY10" fmla="*/ 425309 h 1940073"/>
              <a:gd name="connsiteX11" fmla="*/ 352260 w 1636115"/>
              <a:gd name="connsiteY11" fmla="*/ 462255 h 1940073"/>
              <a:gd name="connsiteX12" fmla="*/ 389206 w 1636115"/>
              <a:gd name="connsiteY12" fmla="*/ 499200 h 1940073"/>
              <a:gd name="connsiteX13" fmla="*/ 379969 w 1636115"/>
              <a:gd name="connsiteY13" fmla="*/ 526909 h 1940073"/>
              <a:gd name="connsiteX14" fmla="*/ 296842 w 1636115"/>
              <a:gd name="connsiteY14" fmla="*/ 582327 h 1940073"/>
              <a:gd name="connsiteX15" fmla="*/ 269133 w 1636115"/>
              <a:gd name="connsiteY15" fmla="*/ 637746 h 1940073"/>
              <a:gd name="connsiteX16" fmla="*/ 241424 w 1636115"/>
              <a:gd name="connsiteY16" fmla="*/ 794764 h 1940073"/>
              <a:gd name="connsiteX17" fmla="*/ 204479 w 1636115"/>
              <a:gd name="connsiteY17" fmla="*/ 822473 h 1940073"/>
              <a:gd name="connsiteX18" fmla="*/ 158297 w 1636115"/>
              <a:gd name="connsiteY18" fmla="*/ 831709 h 1940073"/>
              <a:gd name="connsiteX19" fmla="*/ 121351 w 1636115"/>
              <a:gd name="connsiteY19" fmla="*/ 850182 h 1940073"/>
              <a:gd name="connsiteX20" fmla="*/ 75169 w 1636115"/>
              <a:gd name="connsiteY20" fmla="*/ 970255 h 1940073"/>
              <a:gd name="connsiteX21" fmla="*/ 38224 w 1636115"/>
              <a:gd name="connsiteY21" fmla="*/ 979491 h 1940073"/>
              <a:gd name="connsiteX22" fmla="*/ 1279 w 1636115"/>
              <a:gd name="connsiteY22" fmla="*/ 1016436 h 1940073"/>
              <a:gd name="connsiteX23" fmla="*/ 56697 w 1636115"/>
              <a:gd name="connsiteY23" fmla="*/ 1108800 h 1940073"/>
              <a:gd name="connsiteX24" fmla="*/ 47460 w 1636115"/>
              <a:gd name="connsiteY24" fmla="*/ 1191927 h 1940073"/>
              <a:gd name="connsiteX25" fmla="*/ 1279 w 1636115"/>
              <a:gd name="connsiteY25" fmla="*/ 1228873 h 1940073"/>
              <a:gd name="connsiteX26" fmla="*/ 65933 w 1636115"/>
              <a:gd name="connsiteY26" fmla="*/ 1358182 h 1940073"/>
              <a:gd name="connsiteX27" fmla="*/ 75169 w 1636115"/>
              <a:gd name="connsiteY27" fmla="*/ 1413600 h 1940073"/>
              <a:gd name="connsiteX28" fmla="*/ 56697 w 1636115"/>
              <a:gd name="connsiteY28" fmla="*/ 1478255 h 1940073"/>
              <a:gd name="connsiteX29" fmla="*/ 47460 w 1636115"/>
              <a:gd name="connsiteY29" fmla="*/ 1533673 h 1940073"/>
              <a:gd name="connsiteX30" fmla="*/ 102879 w 1636115"/>
              <a:gd name="connsiteY30" fmla="*/ 1727636 h 1940073"/>
              <a:gd name="connsiteX31" fmla="*/ 130588 w 1636115"/>
              <a:gd name="connsiteY31" fmla="*/ 1755346 h 1940073"/>
              <a:gd name="connsiteX32" fmla="*/ 149060 w 1636115"/>
              <a:gd name="connsiteY32" fmla="*/ 1801527 h 1940073"/>
              <a:gd name="connsiteX33" fmla="*/ 186006 w 1636115"/>
              <a:gd name="connsiteY33" fmla="*/ 1884655 h 1940073"/>
              <a:gd name="connsiteX34" fmla="*/ 269133 w 1636115"/>
              <a:gd name="connsiteY34" fmla="*/ 1940073 h 1940073"/>
              <a:gd name="connsiteX35" fmla="*/ 296842 w 1636115"/>
              <a:gd name="connsiteY35" fmla="*/ 1930836 h 1940073"/>
              <a:gd name="connsiteX36" fmla="*/ 361497 w 1636115"/>
              <a:gd name="connsiteY36" fmla="*/ 1856946 h 1940073"/>
              <a:gd name="connsiteX37" fmla="*/ 407679 w 1636115"/>
              <a:gd name="connsiteY37" fmla="*/ 1847709 h 1940073"/>
              <a:gd name="connsiteX38" fmla="*/ 518515 w 1636115"/>
              <a:gd name="connsiteY38" fmla="*/ 1838473 h 1940073"/>
              <a:gd name="connsiteX39" fmla="*/ 592406 w 1636115"/>
              <a:gd name="connsiteY39" fmla="*/ 1820000 h 1940073"/>
              <a:gd name="connsiteX40" fmla="*/ 620115 w 1636115"/>
              <a:gd name="connsiteY40" fmla="*/ 1810764 h 1940073"/>
              <a:gd name="connsiteX41" fmla="*/ 666297 w 1636115"/>
              <a:gd name="connsiteY41" fmla="*/ 1801527 h 1940073"/>
              <a:gd name="connsiteX42" fmla="*/ 804842 w 1636115"/>
              <a:gd name="connsiteY42" fmla="*/ 1829236 h 1940073"/>
              <a:gd name="connsiteX43" fmla="*/ 878733 w 1636115"/>
              <a:gd name="connsiteY43" fmla="*/ 1838473 h 1940073"/>
              <a:gd name="connsiteX44" fmla="*/ 989569 w 1636115"/>
              <a:gd name="connsiteY44" fmla="*/ 1810764 h 1940073"/>
              <a:gd name="connsiteX45" fmla="*/ 1008042 w 1636115"/>
              <a:gd name="connsiteY45" fmla="*/ 1783055 h 1940073"/>
              <a:gd name="connsiteX46" fmla="*/ 1044988 w 1636115"/>
              <a:gd name="connsiteY46" fmla="*/ 1773818 h 1940073"/>
              <a:gd name="connsiteX47" fmla="*/ 1174297 w 1636115"/>
              <a:gd name="connsiteY47" fmla="*/ 1783055 h 1940073"/>
              <a:gd name="connsiteX48" fmla="*/ 1229715 w 1636115"/>
              <a:gd name="connsiteY48" fmla="*/ 1773818 h 1940073"/>
              <a:gd name="connsiteX49" fmla="*/ 1238951 w 1636115"/>
              <a:gd name="connsiteY49" fmla="*/ 1736873 h 1940073"/>
              <a:gd name="connsiteX50" fmla="*/ 1266660 w 1636115"/>
              <a:gd name="connsiteY50" fmla="*/ 1626036 h 1940073"/>
              <a:gd name="connsiteX51" fmla="*/ 1275897 w 1636115"/>
              <a:gd name="connsiteY51" fmla="*/ 1570618 h 1940073"/>
              <a:gd name="connsiteX52" fmla="*/ 1331315 w 1636115"/>
              <a:gd name="connsiteY52" fmla="*/ 1533673 h 1940073"/>
              <a:gd name="connsiteX53" fmla="*/ 1359024 w 1636115"/>
              <a:gd name="connsiteY53" fmla="*/ 1459782 h 1940073"/>
              <a:gd name="connsiteX54" fmla="*/ 1377497 w 1636115"/>
              <a:gd name="connsiteY54" fmla="*/ 1432073 h 1940073"/>
              <a:gd name="connsiteX55" fmla="*/ 1405206 w 1636115"/>
              <a:gd name="connsiteY55" fmla="*/ 1127273 h 1940073"/>
              <a:gd name="connsiteX56" fmla="*/ 1442151 w 1636115"/>
              <a:gd name="connsiteY56" fmla="*/ 1081091 h 1940073"/>
              <a:gd name="connsiteX57" fmla="*/ 1479097 w 1636115"/>
              <a:gd name="connsiteY57" fmla="*/ 1053382 h 1940073"/>
              <a:gd name="connsiteX58" fmla="*/ 1497569 w 1636115"/>
              <a:gd name="connsiteY58" fmla="*/ 1025673 h 1940073"/>
              <a:gd name="connsiteX59" fmla="*/ 1506806 w 1636115"/>
              <a:gd name="connsiteY59" fmla="*/ 961018 h 1940073"/>
              <a:gd name="connsiteX60" fmla="*/ 1516042 w 1636115"/>
              <a:gd name="connsiteY60" fmla="*/ 924073 h 1940073"/>
              <a:gd name="connsiteX61" fmla="*/ 1525279 w 1636115"/>
              <a:gd name="connsiteY61" fmla="*/ 868655 h 1940073"/>
              <a:gd name="connsiteX62" fmla="*/ 1543751 w 1636115"/>
              <a:gd name="connsiteY62" fmla="*/ 813236 h 1940073"/>
              <a:gd name="connsiteX63" fmla="*/ 1552988 w 1636115"/>
              <a:gd name="connsiteY63" fmla="*/ 767055 h 1940073"/>
              <a:gd name="connsiteX64" fmla="*/ 1571460 w 1636115"/>
              <a:gd name="connsiteY64" fmla="*/ 730109 h 1940073"/>
              <a:gd name="connsiteX65" fmla="*/ 1589933 w 1636115"/>
              <a:gd name="connsiteY65" fmla="*/ 683927 h 1940073"/>
              <a:gd name="connsiteX66" fmla="*/ 1608406 w 1636115"/>
              <a:gd name="connsiteY66" fmla="*/ 619273 h 1940073"/>
              <a:gd name="connsiteX67" fmla="*/ 1636115 w 1636115"/>
              <a:gd name="connsiteY67" fmla="*/ 573091 h 1940073"/>
              <a:gd name="connsiteX68" fmla="*/ 1608406 w 1636115"/>
              <a:gd name="connsiteY68" fmla="*/ 554618 h 1940073"/>
              <a:gd name="connsiteX69" fmla="*/ 1543751 w 1636115"/>
              <a:gd name="connsiteY69" fmla="*/ 591564 h 1940073"/>
              <a:gd name="connsiteX70" fmla="*/ 1442151 w 1636115"/>
              <a:gd name="connsiteY70" fmla="*/ 656218 h 1940073"/>
              <a:gd name="connsiteX71" fmla="*/ 1368260 w 1636115"/>
              <a:gd name="connsiteY71" fmla="*/ 674691 h 1940073"/>
              <a:gd name="connsiteX72" fmla="*/ 1275897 w 1636115"/>
              <a:gd name="connsiteY72" fmla="*/ 665455 h 1940073"/>
              <a:gd name="connsiteX73" fmla="*/ 1238951 w 1636115"/>
              <a:gd name="connsiteY73" fmla="*/ 637746 h 1940073"/>
              <a:gd name="connsiteX74" fmla="*/ 1202006 w 1636115"/>
              <a:gd name="connsiteY74" fmla="*/ 600800 h 1940073"/>
              <a:gd name="connsiteX75" fmla="*/ 1165060 w 1636115"/>
              <a:gd name="connsiteY75" fmla="*/ 536146 h 1940073"/>
              <a:gd name="connsiteX76" fmla="*/ 1146588 w 1636115"/>
              <a:gd name="connsiteY76" fmla="*/ 453018 h 1940073"/>
              <a:gd name="connsiteX77" fmla="*/ 1128115 w 1636115"/>
              <a:gd name="connsiteY77" fmla="*/ 379127 h 1940073"/>
              <a:gd name="connsiteX78" fmla="*/ 1063460 w 1636115"/>
              <a:gd name="connsiteY78" fmla="*/ 314473 h 1940073"/>
              <a:gd name="connsiteX79" fmla="*/ 1044988 w 1636115"/>
              <a:gd name="connsiteY79" fmla="*/ 286764 h 1940073"/>
              <a:gd name="connsiteX80" fmla="*/ 971097 w 1636115"/>
              <a:gd name="connsiteY80" fmla="*/ 259055 h 1940073"/>
              <a:gd name="connsiteX81" fmla="*/ 804842 w 1636115"/>
              <a:gd name="connsiteY81" fmla="*/ 249818 h 1940073"/>
              <a:gd name="connsiteX82" fmla="*/ 777133 w 1636115"/>
              <a:gd name="connsiteY82" fmla="*/ 231346 h 1940073"/>
              <a:gd name="connsiteX83" fmla="*/ 767897 w 1636115"/>
              <a:gd name="connsiteY83" fmla="*/ 194400 h 1940073"/>
              <a:gd name="connsiteX84" fmla="*/ 749424 w 1636115"/>
              <a:gd name="connsiteY84" fmla="*/ 138982 h 1940073"/>
              <a:gd name="connsiteX85" fmla="*/ 740188 w 1636115"/>
              <a:gd name="connsiteY85" fmla="*/ 111273 h 1940073"/>
              <a:gd name="connsiteX86" fmla="*/ 666297 w 1636115"/>
              <a:gd name="connsiteY86" fmla="*/ 74327 h 1940073"/>
              <a:gd name="connsiteX87" fmla="*/ 620115 w 1636115"/>
              <a:gd name="connsiteY87" fmla="*/ 436 h 194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1636115" h="1940073">
                <a:moveTo>
                  <a:pt x="620115" y="436"/>
                </a:moveTo>
                <a:cubicBezTo>
                  <a:pt x="618576" y="-4182"/>
                  <a:pt x="648244" y="28985"/>
                  <a:pt x="657060" y="46618"/>
                </a:cubicBezTo>
                <a:cubicBezTo>
                  <a:pt x="667084" y="66666"/>
                  <a:pt x="674217" y="88898"/>
                  <a:pt x="675533" y="111273"/>
                </a:cubicBezTo>
                <a:cubicBezTo>
                  <a:pt x="677350" y="142161"/>
                  <a:pt x="678198" y="175075"/>
                  <a:pt x="666297" y="203636"/>
                </a:cubicBezTo>
                <a:cubicBezTo>
                  <a:pt x="661001" y="216346"/>
                  <a:pt x="641933" y="216517"/>
                  <a:pt x="629351" y="222109"/>
                </a:cubicBezTo>
                <a:cubicBezTo>
                  <a:pt x="614200" y="228843"/>
                  <a:pt x="598320" y="233848"/>
                  <a:pt x="583169" y="240582"/>
                </a:cubicBezTo>
                <a:cubicBezTo>
                  <a:pt x="570587" y="246174"/>
                  <a:pt x="559286" y="254701"/>
                  <a:pt x="546224" y="259055"/>
                </a:cubicBezTo>
                <a:cubicBezTo>
                  <a:pt x="531331" y="264019"/>
                  <a:pt x="515367" y="264886"/>
                  <a:pt x="500042" y="268291"/>
                </a:cubicBezTo>
                <a:cubicBezTo>
                  <a:pt x="409643" y="288379"/>
                  <a:pt x="521640" y="273023"/>
                  <a:pt x="343024" y="286764"/>
                </a:cubicBezTo>
                <a:cubicBezTo>
                  <a:pt x="327630" y="292921"/>
                  <a:pt x="306790" y="291972"/>
                  <a:pt x="296842" y="305236"/>
                </a:cubicBezTo>
                <a:cubicBezTo>
                  <a:pt x="282545" y="324298"/>
                  <a:pt x="286680" y="409340"/>
                  <a:pt x="296842" y="425309"/>
                </a:cubicBezTo>
                <a:cubicBezTo>
                  <a:pt x="308761" y="444040"/>
                  <a:pt x="334924" y="448386"/>
                  <a:pt x="352260" y="462255"/>
                </a:cubicBezTo>
                <a:cubicBezTo>
                  <a:pt x="365860" y="473135"/>
                  <a:pt x="376891" y="486885"/>
                  <a:pt x="389206" y="499200"/>
                </a:cubicBezTo>
                <a:cubicBezTo>
                  <a:pt x="386127" y="508436"/>
                  <a:pt x="385628" y="518986"/>
                  <a:pt x="379969" y="526909"/>
                </a:cubicBezTo>
                <a:cubicBezTo>
                  <a:pt x="350766" y="567793"/>
                  <a:pt x="340664" y="564799"/>
                  <a:pt x="296842" y="582327"/>
                </a:cubicBezTo>
                <a:cubicBezTo>
                  <a:pt x="284386" y="601010"/>
                  <a:pt x="271865" y="614526"/>
                  <a:pt x="269133" y="637746"/>
                </a:cubicBezTo>
                <a:cubicBezTo>
                  <a:pt x="262767" y="691860"/>
                  <a:pt x="282927" y="753261"/>
                  <a:pt x="241424" y="794764"/>
                </a:cubicBezTo>
                <a:cubicBezTo>
                  <a:pt x="230539" y="805649"/>
                  <a:pt x="218546" y="816221"/>
                  <a:pt x="204479" y="822473"/>
                </a:cubicBezTo>
                <a:cubicBezTo>
                  <a:pt x="190133" y="828849"/>
                  <a:pt x="173691" y="828630"/>
                  <a:pt x="158297" y="831709"/>
                </a:cubicBezTo>
                <a:cubicBezTo>
                  <a:pt x="145982" y="837867"/>
                  <a:pt x="128435" y="838375"/>
                  <a:pt x="121351" y="850182"/>
                </a:cubicBezTo>
                <a:cubicBezTo>
                  <a:pt x="90386" y="901791"/>
                  <a:pt x="121697" y="930375"/>
                  <a:pt x="75169" y="970255"/>
                </a:cubicBezTo>
                <a:cubicBezTo>
                  <a:pt x="65531" y="978516"/>
                  <a:pt x="50539" y="976412"/>
                  <a:pt x="38224" y="979491"/>
                </a:cubicBezTo>
                <a:cubicBezTo>
                  <a:pt x="25909" y="991806"/>
                  <a:pt x="3012" y="999106"/>
                  <a:pt x="1279" y="1016436"/>
                </a:cubicBezTo>
                <a:cubicBezTo>
                  <a:pt x="-756" y="1036787"/>
                  <a:pt x="43896" y="1091733"/>
                  <a:pt x="56697" y="1108800"/>
                </a:cubicBezTo>
                <a:cubicBezTo>
                  <a:pt x="53618" y="1136509"/>
                  <a:pt x="59143" y="1166613"/>
                  <a:pt x="47460" y="1191927"/>
                </a:cubicBezTo>
                <a:cubicBezTo>
                  <a:pt x="39199" y="1209826"/>
                  <a:pt x="6466" y="1209854"/>
                  <a:pt x="1279" y="1228873"/>
                </a:cubicBezTo>
                <a:cubicBezTo>
                  <a:pt x="-9393" y="1268005"/>
                  <a:pt x="49759" y="1335538"/>
                  <a:pt x="65933" y="1358182"/>
                </a:cubicBezTo>
                <a:cubicBezTo>
                  <a:pt x="69012" y="1376655"/>
                  <a:pt x="75169" y="1394873"/>
                  <a:pt x="75169" y="1413600"/>
                </a:cubicBezTo>
                <a:cubicBezTo>
                  <a:pt x="75169" y="1433716"/>
                  <a:pt x="61053" y="1458655"/>
                  <a:pt x="56697" y="1478255"/>
                </a:cubicBezTo>
                <a:cubicBezTo>
                  <a:pt x="52634" y="1496537"/>
                  <a:pt x="50539" y="1515200"/>
                  <a:pt x="47460" y="1533673"/>
                </a:cubicBezTo>
                <a:cubicBezTo>
                  <a:pt x="64324" y="1660152"/>
                  <a:pt x="42254" y="1649689"/>
                  <a:pt x="102879" y="1727636"/>
                </a:cubicBezTo>
                <a:cubicBezTo>
                  <a:pt x="110899" y="1737947"/>
                  <a:pt x="121352" y="1746109"/>
                  <a:pt x="130588" y="1755346"/>
                </a:cubicBezTo>
                <a:cubicBezTo>
                  <a:pt x="136745" y="1770740"/>
                  <a:pt x="143817" y="1785798"/>
                  <a:pt x="149060" y="1801527"/>
                </a:cubicBezTo>
                <a:cubicBezTo>
                  <a:pt x="162904" y="1843058"/>
                  <a:pt x="151409" y="1845733"/>
                  <a:pt x="186006" y="1884655"/>
                </a:cubicBezTo>
                <a:cubicBezTo>
                  <a:pt x="213333" y="1915397"/>
                  <a:pt x="235234" y="1923123"/>
                  <a:pt x="269133" y="1940073"/>
                </a:cubicBezTo>
                <a:cubicBezTo>
                  <a:pt x="278369" y="1936994"/>
                  <a:pt x="289363" y="1937069"/>
                  <a:pt x="296842" y="1930836"/>
                </a:cubicBezTo>
                <a:cubicBezTo>
                  <a:pt x="336045" y="1898167"/>
                  <a:pt x="312484" y="1884175"/>
                  <a:pt x="361497" y="1856946"/>
                </a:cubicBezTo>
                <a:cubicBezTo>
                  <a:pt x="375220" y="1849322"/>
                  <a:pt x="392088" y="1849543"/>
                  <a:pt x="407679" y="1847709"/>
                </a:cubicBezTo>
                <a:cubicBezTo>
                  <a:pt x="444498" y="1843377"/>
                  <a:pt x="481570" y="1841552"/>
                  <a:pt x="518515" y="1838473"/>
                </a:cubicBezTo>
                <a:cubicBezTo>
                  <a:pt x="543145" y="1832315"/>
                  <a:pt x="567912" y="1826680"/>
                  <a:pt x="592406" y="1820000"/>
                </a:cubicBezTo>
                <a:cubicBezTo>
                  <a:pt x="601799" y="1817438"/>
                  <a:pt x="610670" y="1813125"/>
                  <a:pt x="620115" y="1810764"/>
                </a:cubicBezTo>
                <a:cubicBezTo>
                  <a:pt x="635345" y="1806956"/>
                  <a:pt x="650903" y="1804606"/>
                  <a:pt x="666297" y="1801527"/>
                </a:cubicBezTo>
                <a:cubicBezTo>
                  <a:pt x="712479" y="1810763"/>
                  <a:pt x="758442" y="1821166"/>
                  <a:pt x="804842" y="1829236"/>
                </a:cubicBezTo>
                <a:cubicBezTo>
                  <a:pt x="829297" y="1833489"/>
                  <a:pt x="854034" y="1840943"/>
                  <a:pt x="878733" y="1838473"/>
                </a:cubicBezTo>
                <a:cubicBezTo>
                  <a:pt x="916626" y="1834684"/>
                  <a:pt x="952624" y="1820000"/>
                  <a:pt x="989569" y="1810764"/>
                </a:cubicBezTo>
                <a:cubicBezTo>
                  <a:pt x="995727" y="1801528"/>
                  <a:pt x="998806" y="1789213"/>
                  <a:pt x="1008042" y="1783055"/>
                </a:cubicBezTo>
                <a:cubicBezTo>
                  <a:pt x="1018604" y="1776013"/>
                  <a:pt x="1032294" y="1773818"/>
                  <a:pt x="1044988" y="1773818"/>
                </a:cubicBezTo>
                <a:cubicBezTo>
                  <a:pt x="1088201" y="1773818"/>
                  <a:pt x="1131194" y="1779976"/>
                  <a:pt x="1174297" y="1783055"/>
                </a:cubicBezTo>
                <a:cubicBezTo>
                  <a:pt x="1192770" y="1779976"/>
                  <a:pt x="1214476" y="1784703"/>
                  <a:pt x="1229715" y="1773818"/>
                </a:cubicBezTo>
                <a:cubicBezTo>
                  <a:pt x="1240044" y="1766440"/>
                  <a:pt x="1235611" y="1749120"/>
                  <a:pt x="1238951" y="1736873"/>
                </a:cubicBezTo>
                <a:cubicBezTo>
                  <a:pt x="1258504" y="1665179"/>
                  <a:pt x="1255293" y="1688554"/>
                  <a:pt x="1266660" y="1626036"/>
                </a:cubicBezTo>
                <a:cubicBezTo>
                  <a:pt x="1270010" y="1607611"/>
                  <a:pt x="1265157" y="1585960"/>
                  <a:pt x="1275897" y="1570618"/>
                </a:cubicBezTo>
                <a:cubicBezTo>
                  <a:pt x="1288629" y="1552430"/>
                  <a:pt x="1331315" y="1533673"/>
                  <a:pt x="1331315" y="1533673"/>
                </a:cubicBezTo>
                <a:cubicBezTo>
                  <a:pt x="1374637" y="1468690"/>
                  <a:pt x="1324784" y="1551089"/>
                  <a:pt x="1359024" y="1459782"/>
                </a:cubicBezTo>
                <a:cubicBezTo>
                  <a:pt x="1362922" y="1449388"/>
                  <a:pt x="1371339" y="1441309"/>
                  <a:pt x="1377497" y="1432073"/>
                </a:cubicBezTo>
                <a:cubicBezTo>
                  <a:pt x="1383728" y="1245128"/>
                  <a:pt x="1335875" y="1219715"/>
                  <a:pt x="1405206" y="1127273"/>
                </a:cubicBezTo>
                <a:cubicBezTo>
                  <a:pt x="1417034" y="1111502"/>
                  <a:pt x="1428211" y="1095031"/>
                  <a:pt x="1442151" y="1081091"/>
                </a:cubicBezTo>
                <a:cubicBezTo>
                  <a:pt x="1453036" y="1070206"/>
                  <a:pt x="1466782" y="1062618"/>
                  <a:pt x="1479097" y="1053382"/>
                </a:cubicBezTo>
                <a:cubicBezTo>
                  <a:pt x="1485254" y="1044146"/>
                  <a:pt x="1494379" y="1036305"/>
                  <a:pt x="1497569" y="1025673"/>
                </a:cubicBezTo>
                <a:cubicBezTo>
                  <a:pt x="1503825" y="1004821"/>
                  <a:pt x="1502912" y="982437"/>
                  <a:pt x="1506806" y="961018"/>
                </a:cubicBezTo>
                <a:cubicBezTo>
                  <a:pt x="1509077" y="948529"/>
                  <a:pt x="1513552" y="936520"/>
                  <a:pt x="1516042" y="924073"/>
                </a:cubicBezTo>
                <a:cubicBezTo>
                  <a:pt x="1519715" y="905709"/>
                  <a:pt x="1520737" y="886823"/>
                  <a:pt x="1525279" y="868655"/>
                </a:cubicBezTo>
                <a:cubicBezTo>
                  <a:pt x="1530002" y="849764"/>
                  <a:pt x="1538628" y="832022"/>
                  <a:pt x="1543751" y="813236"/>
                </a:cubicBezTo>
                <a:cubicBezTo>
                  <a:pt x="1547882" y="798091"/>
                  <a:pt x="1548024" y="781948"/>
                  <a:pt x="1552988" y="767055"/>
                </a:cubicBezTo>
                <a:cubicBezTo>
                  <a:pt x="1557342" y="753993"/>
                  <a:pt x="1565868" y="742691"/>
                  <a:pt x="1571460" y="730109"/>
                </a:cubicBezTo>
                <a:cubicBezTo>
                  <a:pt x="1578194" y="714958"/>
                  <a:pt x="1584690" y="699656"/>
                  <a:pt x="1589933" y="683927"/>
                </a:cubicBezTo>
                <a:cubicBezTo>
                  <a:pt x="1595855" y="666162"/>
                  <a:pt x="1599508" y="637070"/>
                  <a:pt x="1608406" y="619273"/>
                </a:cubicBezTo>
                <a:cubicBezTo>
                  <a:pt x="1616435" y="603216"/>
                  <a:pt x="1626879" y="588485"/>
                  <a:pt x="1636115" y="573091"/>
                </a:cubicBezTo>
                <a:cubicBezTo>
                  <a:pt x="1626879" y="566933"/>
                  <a:pt x="1619395" y="556188"/>
                  <a:pt x="1608406" y="554618"/>
                </a:cubicBezTo>
                <a:cubicBezTo>
                  <a:pt x="1571356" y="549325"/>
                  <a:pt x="1567504" y="573089"/>
                  <a:pt x="1543751" y="591564"/>
                </a:cubicBezTo>
                <a:cubicBezTo>
                  <a:pt x="1537464" y="596454"/>
                  <a:pt x="1455564" y="651059"/>
                  <a:pt x="1442151" y="656218"/>
                </a:cubicBezTo>
                <a:cubicBezTo>
                  <a:pt x="1418455" y="665332"/>
                  <a:pt x="1392890" y="668533"/>
                  <a:pt x="1368260" y="674691"/>
                </a:cubicBezTo>
                <a:cubicBezTo>
                  <a:pt x="1337472" y="671612"/>
                  <a:pt x="1305648" y="673955"/>
                  <a:pt x="1275897" y="665455"/>
                </a:cubicBezTo>
                <a:cubicBezTo>
                  <a:pt x="1261095" y="661226"/>
                  <a:pt x="1250536" y="647883"/>
                  <a:pt x="1238951" y="637746"/>
                </a:cubicBezTo>
                <a:cubicBezTo>
                  <a:pt x="1225844" y="626277"/>
                  <a:pt x="1213340" y="614023"/>
                  <a:pt x="1202006" y="600800"/>
                </a:cubicBezTo>
                <a:cubicBezTo>
                  <a:pt x="1186339" y="582522"/>
                  <a:pt x="1175544" y="557113"/>
                  <a:pt x="1165060" y="536146"/>
                </a:cubicBezTo>
                <a:cubicBezTo>
                  <a:pt x="1145895" y="421150"/>
                  <a:pt x="1166076" y="524473"/>
                  <a:pt x="1146588" y="453018"/>
                </a:cubicBezTo>
                <a:cubicBezTo>
                  <a:pt x="1139908" y="428524"/>
                  <a:pt x="1146067" y="397079"/>
                  <a:pt x="1128115" y="379127"/>
                </a:cubicBezTo>
                <a:cubicBezTo>
                  <a:pt x="1106563" y="357576"/>
                  <a:pt x="1080366" y="339833"/>
                  <a:pt x="1063460" y="314473"/>
                </a:cubicBezTo>
                <a:cubicBezTo>
                  <a:pt x="1057303" y="305237"/>
                  <a:pt x="1053516" y="293870"/>
                  <a:pt x="1044988" y="286764"/>
                </a:cubicBezTo>
                <a:cubicBezTo>
                  <a:pt x="1030065" y="274328"/>
                  <a:pt x="990628" y="260831"/>
                  <a:pt x="971097" y="259055"/>
                </a:cubicBezTo>
                <a:cubicBezTo>
                  <a:pt x="915821" y="254030"/>
                  <a:pt x="860260" y="252897"/>
                  <a:pt x="804842" y="249818"/>
                </a:cubicBezTo>
                <a:cubicBezTo>
                  <a:pt x="795606" y="243661"/>
                  <a:pt x="783290" y="240582"/>
                  <a:pt x="777133" y="231346"/>
                </a:cubicBezTo>
                <a:cubicBezTo>
                  <a:pt x="770092" y="220784"/>
                  <a:pt x="771545" y="206559"/>
                  <a:pt x="767897" y="194400"/>
                </a:cubicBezTo>
                <a:cubicBezTo>
                  <a:pt x="762302" y="175749"/>
                  <a:pt x="755582" y="157455"/>
                  <a:pt x="749424" y="138982"/>
                </a:cubicBezTo>
                <a:cubicBezTo>
                  <a:pt x="746345" y="129746"/>
                  <a:pt x="748536" y="116282"/>
                  <a:pt x="740188" y="111273"/>
                </a:cubicBezTo>
                <a:cubicBezTo>
                  <a:pt x="685657" y="78555"/>
                  <a:pt x="711037" y="89241"/>
                  <a:pt x="666297" y="74327"/>
                </a:cubicBezTo>
                <a:cubicBezTo>
                  <a:pt x="646116" y="44056"/>
                  <a:pt x="621654" y="5054"/>
                  <a:pt x="620115" y="436"/>
                </a:cubicBezTo>
                <a:close/>
              </a:path>
            </a:pathLst>
          </a:custGeom>
          <a:noFill/>
          <a:ln w="57150">
            <a:solidFill>
              <a:schemeClr val="tx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リーフォーム: 図形 7">
            <a:extLst>
              <a:ext uri="{FF2B5EF4-FFF2-40B4-BE49-F238E27FC236}">
                <a16:creationId xmlns:a16="http://schemas.microsoft.com/office/drawing/2014/main" id="{3AF6A0F0-C74C-B8BE-2C82-0D6DEF6D248F}"/>
              </a:ext>
            </a:extLst>
          </p:cNvPr>
          <p:cNvSpPr/>
          <p:nvPr/>
        </p:nvSpPr>
        <p:spPr>
          <a:xfrm>
            <a:off x="9549629" y="3592945"/>
            <a:ext cx="1007535" cy="813604"/>
          </a:xfrm>
          <a:custGeom>
            <a:avLst/>
            <a:gdLst>
              <a:gd name="connsiteX0" fmla="*/ 148553 w 1007535"/>
              <a:gd name="connsiteY0" fmla="*/ 369455 h 813604"/>
              <a:gd name="connsiteX1" fmla="*/ 434880 w 1007535"/>
              <a:gd name="connsiteY1" fmla="*/ 378691 h 813604"/>
              <a:gd name="connsiteX2" fmla="*/ 471826 w 1007535"/>
              <a:gd name="connsiteY2" fmla="*/ 360219 h 813604"/>
              <a:gd name="connsiteX3" fmla="*/ 481062 w 1007535"/>
              <a:gd name="connsiteY3" fmla="*/ 314037 h 813604"/>
              <a:gd name="connsiteX4" fmla="*/ 471826 w 1007535"/>
              <a:gd name="connsiteY4" fmla="*/ 193964 h 813604"/>
              <a:gd name="connsiteX5" fmla="*/ 462589 w 1007535"/>
              <a:gd name="connsiteY5" fmla="*/ 166255 h 813604"/>
              <a:gd name="connsiteX6" fmla="*/ 508771 w 1007535"/>
              <a:gd name="connsiteY6" fmla="*/ 138546 h 813604"/>
              <a:gd name="connsiteX7" fmla="*/ 564189 w 1007535"/>
              <a:gd name="connsiteY7" fmla="*/ 166255 h 813604"/>
              <a:gd name="connsiteX8" fmla="*/ 638080 w 1007535"/>
              <a:gd name="connsiteY8" fmla="*/ 18473 h 813604"/>
              <a:gd name="connsiteX9" fmla="*/ 665789 w 1007535"/>
              <a:gd name="connsiteY9" fmla="*/ 0 h 813604"/>
              <a:gd name="connsiteX10" fmla="*/ 730444 w 1007535"/>
              <a:gd name="connsiteY10" fmla="*/ 18473 h 813604"/>
              <a:gd name="connsiteX11" fmla="*/ 767389 w 1007535"/>
              <a:gd name="connsiteY11" fmla="*/ 27710 h 813604"/>
              <a:gd name="connsiteX12" fmla="*/ 850516 w 1007535"/>
              <a:gd name="connsiteY12" fmla="*/ 0 h 813604"/>
              <a:gd name="connsiteX13" fmla="*/ 961353 w 1007535"/>
              <a:gd name="connsiteY13" fmla="*/ 36946 h 813604"/>
              <a:gd name="connsiteX14" fmla="*/ 970589 w 1007535"/>
              <a:gd name="connsiteY14" fmla="*/ 64655 h 813604"/>
              <a:gd name="connsiteX15" fmla="*/ 952116 w 1007535"/>
              <a:gd name="connsiteY15" fmla="*/ 110837 h 813604"/>
              <a:gd name="connsiteX16" fmla="*/ 859753 w 1007535"/>
              <a:gd name="connsiteY16" fmla="*/ 120073 h 813604"/>
              <a:gd name="connsiteX17" fmla="*/ 832044 w 1007535"/>
              <a:gd name="connsiteY17" fmla="*/ 138546 h 813604"/>
              <a:gd name="connsiteX18" fmla="*/ 850516 w 1007535"/>
              <a:gd name="connsiteY18" fmla="*/ 249382 h 813604"/>
              <a:gd name="connsiteX19" fmla="*/ 896698 w 1007535"/>
              <a:gd name="connsiteY19" fmla="*/ 258619 h 813604"/>
              <a:gd name="connsiteX20" fmla="*/ 924407 w 1007535"/>
              <a:gd name="connsiteY20" fmla="*/ 304800 h 813604"/>
              <a:gd name="connsiteX21" fmla="*/ 933644 w 1007535"/>
              <a:gd name="connsiteY21" fmla="*/ 378691 h 813604"/>
              <a:gd name="connsiteX22" fmla="*/ 952116 w 1007535"/>
              <a:gd name="connsiteY22" fmla="*/ 406400 h 813604"/>
              <a:gd name="connsiteX23" fmla="*/ 1007535 w 1007535"/>
              <a:gd name="connsiteY23" fmla="*/ 471055 h 813604"/>
              <a:gd name="connsiteX24" fmla="*/ 970589 w 1007535"/>
              <a:gd name="connsiteY24" fmla="*/ 591128 h 813604"/>
              <a:gd name="connsiteX25" fmla="*/ 795098 w 1007535"/>
              <a:gd name="connsiteY25" fmla="*/ 600364 h 813604"/>
              <a:gd name="connsiteX26" fmla="*/ 748916 w 1007535"/>
              <a:gd name="connsiteY26" fmla="*/ 655782 h 813604"/>
              <a:gd name="connsiteX27" fmla="*/ 702735 w 1007535"/>
              <a:gd name="connsiteY27" fmla="*/ 738910 h 813604"/>
              <a:gd name="connsiteX28" fmla="*/ 665789 w 1007535"/>
              <a:gd name="connsiteY28" fmla="*/ 757382 h 813604"/>
              <a:gd name="connsiteX29" fmla="*/ 628844 w 1007535"/>
              <a:gd name="connsiteY29" fmla="*/ 766619 h 813604"/>
              <a:gd name="connsiteX30" fmla="*/ 434880 w 1007535"/>
              <a:gd name="connsiteY30" fmla="*/ 785091 h 813604"/>
              <a:gd name="connsiteX31" fmla="*/ 407171 w 1007535"/>
              <a:gd name="connsiteY31" fmla="*/ 812800 h 813604"/>
              <a:gd name="connsiteX32" fmla="*/ 360989 w 1007535"/>
              <a:gd name="connsiteY32" fmla="*/ 803564 h 813604"/>
              <a:gd name="connsiteX33" fmla="*/ 277862 w 1007535"/>
              <a:gd name="connsiteY33" fmla="*/ 794328 h 813604"/>
              <a:gd name="connsiteX34" fmla="*/ 268626 w 1007535"/>
              <a:gd name="connsiteY34" fmla="*/ 748146 h 813604"/>
              <a:gd name="connsiteX35" fmla="*/ 277862 w 1007535"/>
              <a:gd name="connsiteY35" fmla="*/ 646546 h 813604"/>
              <a:gd name="connsiteX36" fmla="*/ 167026 w 1007535"/>
              <a:gd name="connsiteY36" fmla="*/ 618837 h 813604"/>
              <a:gd name="connsiteX37" fmla="*/ 148553 w 1007535"/>
              <a:gd name="connsiteY37" fmla="*/ 581891 h 813604"/>
              <a:gd name="connsiteX38" fmla="*/ 139316 w 1007535"/>
              <a:gd name="connsiteY38" fmla="*/ 554182 h 813604"/>
              <a:gd name="connsiteX39" fmla="*/ 102371 w 1007535"/>
              <a:gd name="connsiteY39" fmla="*/ 544946 h 813604"/>
              <a:gd name="connsiteX40" fmla="*/ 28480 w 1007535"/>
              <a:gd name="connsiteY40" fmla="*/ 535710 h 813604"/>
              <a:gd name="connsiteX41" fmla="*/ 10007 w 1007535"/>
              <a:gd name="connsiteY41" fmla="*/ 498764 h 813604"/>
              <a:gd name="connsiteX42" fmla="*/ 771 w 1007535"/>
              <a:gd name="connsiteY42" fmla="*/ 471055 h 813604"/>
              <a:gd name="connsiteX43" fmla="*/ 37716 w 1007535"/>
              <a:gd name="connsiteY43" fmla="*/ 424873 h 813604"/>
              <a:gd name="connsiteX44" fmla="*/ 74662 w 1007535"/>
              <a:gd name="connsiteY44" fmla="*/ 434110 h 813604"/>
              <a:gd name="connsiteX45" fmla="*/ 102371 w 1007535"/>
              <a:gd name="connsiteY45" fmla="*/ 443346 h 813604"/>
              <a:gd name="connsiteX46" fmla="*/ 130080 w 1007535"/>
              <a:gd name="connsiteY46" fmla="*/ 397164 h 813604"/>
              <a:gd name="connsiteX47" fmla="*/ 148553 w 1007535"/>
              <a:gd name="connsiteY47" fmla="*/ 369455 h 813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007535" h="813604">
                <a:moveTo>
                  <a:pt x="148553" y="369455"/>
                </a:moveTo>
                <a:cubicBezTo>
                  <a:pt x="199353" y="366376"/>
                  <a:pt x="339427" y="381418"/>
                  <a:pt x="434880" y="378691"/>
                </a:cubicBezTo>
                <a:cubicBezTo>
                  <a:pt x="448643" y="378298"/>
                  <a:pt x="463823" y="371423"/>
                  <a:pt x="471826" y="360219"/>
                </a:cubicBezTo>
                <a:cubicBezTo>
                  <a:pt x="480951" y="347444"/>
                  <a:pt x="477983" y="329431"/>
                  <a:pt x="481062" y="314037"/>
                </a:cubicBezTo>
                <a:cubicBezTo>
                  <a:pt x="477983" y="274013"/>
                  <a:pt x="476805" y="233797"/>
                  <a:pt x="471826" y="193964"/>
                </a:cubicBezTo>
                <a:cubicBezTo>
                  <a:pt x="470618" y="184303"/>
                  <a:pt x="457188" y="174356"/>
                  <a:pt x="462589" y="166255"/>
                </a:cubicBezTo>
                <a:cubicBezTo>
                  <a:pt x="472547" y="151318"/>
                  <a:pt x="493377" y="147782"/>
                  <a:pt x="508771" y="138546"/>
                </a:cubicBezTo>
                <a:cubicBezTo>
                  <a:pt x="527244" y="147782"/>
                  <a:pt x="543536" y="166255"/>
                  <a:pt x="564189" y="166255"/>
                </a:cubicBezTo>
                <a:cubicBezTo>
                  <a:pt x="670034" y="166255"/>
                  <a:pt x="619696" y="87414"/>
                  <a:pt x="638080" y="18473"/>
                </a:cubicBezTo>
                <a:cubicBezTo>
                  <a:pt x="640940" y="7747"/>
                  <a:pt x="656553" y="6158"/>
                  <a:pt x="665789" y="0"/>
                </a:cubicBezTo>
                <a:lnTo>
                  <a:pt x="730444" y="18473"/>
                </a:lnTo>
                <a:cubicBezTo>
                  <a:pt x="742691" y="21813"/>
                  <a:pt x="754843" y="29640"/>
                  <a:pt x="767389" y="27710"/>
                </a:cubicBezTo>
                <a:cubicBezTo>
                  <a:pt x="796257" y="23269"/>
                  <a:pt x="850516" y="0"/>
                  <a:pt x="850516" y="0"/>
                </a:cubicBezTo>
                <a:cubicBezTo>
                  <a:pt x="910186" y="6630"/>
                  <a:pt x="931003" y="-8580"/>
                  <a:pt x="961353" y="36946"/>
                </a:cubicBezTo>
                <a:cubicBezTo>
                  <a:pt x="966753" y="45047"/>
                  <a:pt x="967510" y="55419"/>
                  <a:pt x="970589" y="64655"/>
                </a:cubicBezTo>
                <a:cubicBezTo>
                  <a:pt x="964431" y="80049"/>
                  <a:pt x="966945" y="103422"/>
                  <a:pt x="952116" y="110837"/>
                </a:cubicBezTo>
                <a:cubicBezTo>
                  <a:pt x="924441" y="124674"/>
                  <a:pt x="889902" y="113116"/>
                  <a:pt x="859753" y="120073"/>
                </a:cubicBezTo>
                <a:cubicBezTo>
                  <a:pt x="848937" y="122569"/>
                  <a:pt x="841280" y="132388"/>
                  <a:pt x="832044" y="138546"/>
                </a:cubicBezTo>
                <a:cubicBezTo>
                  <a:pt x="838201" y="175491"/>
                  <a:pt x="832759" y="216404"/>
                  <a:pt x="850516" y="249382"/>
                </a:cubicBezTo>
                <a:cubicBezTo>
                  <a:pt x="857959" y="263204"/>
                  <a:pt x="884139" y="249200"/>
                  <a:pt x="896698" y="258619"/>
                </a:cubicBezTo>
                <a:cubicBezTo>
                  <a:pt x="911060" y="269390"/>
                  <a:pt x="915171" y="289406"/>
                  <a:pt x="924407" y="304800"/>
                </a:cubicBezTo>
                <a:cubicBezTo>
                  <a:pt x="927486" y="329430"/>
                  <a:pt x="927113" y="354744"/>
                  <a:pt x="933644" y="378691"/>
                </a:cubicBezTo>
                <a:cubicBezTo>
                  <a:pt x="936565" y="389400"/>
                  <a:pt x="946233" y="396987"/>
                  <a:pt x="952116" y="406400"/>
                </a:cubicBezTo>
                <a:cubicBezTo>
                  <a:pt x="987923" y="463691"/>
                  <a:pt x="963414" y="441640"/>
                  <a:pt x="1007535" y="471055"/>
                </a:cubicBezTo>
                <a:cubicBezTo>
                  <a:pt x="995220" y="511079"/>
                  <a:pt x="1006360" y="569355"/>
                  <a:pt x="970589" y="591128"/>
                </a:cubicBezTo>
                <a:cubicBezTo>
                  <a:pt x="920552" y="621585"/>
                  <a:pt x="852731" y="589885"/>
                  <a:pt x="795098" y="600364"/>
                </a:cubicBezTo>
                <a:cubicBezTo>
                  <a:pt x="781611" y="602816"/>
                  <a:pt x="755878" y="645340"/>
                  <a:pt x="748916" y="655782"/>
                </a:cubicBezTo>
                <a:cubicBezTo>
                  <a:pt x="740087" y="682269"/>
                  <a:pt x="728142" y="726207"/>
                  <a:pt x="702735" y="738910"/>
                </a:cubicBezTo>
                <a:cubicBezTo>
                  <a:pt x="690420" y="745067"/>
                  <a:pt x="678681" y="752547"/>
                  <a:pt x="665789" y="757382"/>
                </a:cubicBezTo>
                <a:cubicBezTo>
                  <a:pt x="653903" y="761839"/>
                  <a:pt x="641448" y="765107"/>
                  <a:pt x="628844" y="766619"/>
                </a:cubicBezTo>
                <a:cubicBezTo>
                  <a:pt x="564359" y="774357"/>
                  <a:pt x="499535" y="778934"/>
                  <a:pt x="434880" y="785091"/>
                </a:cubicBezTo>
                <a:cubicBezTo>
                  <a:pt x="425644" y="794327"/>
                  <a:pt x="419843" y="809632"/>
                  <a:pt x="407171" y="812800"/>
                </a:cubicBezTo>
                <a:cubicBezTo>
                  <a:pt x="391941" y="816608"/>
                  <a:pt x="376530" y="805784"/>
                  <a:pt x="360989" y="803564"/>
                </a:cubicBezTo>
                <a:cubicBezTo>
                  <a:pt x="333390" y="799621"/>
                  <a:pt x="305571" y="797407"/>
                  <a:pt x="277862" y="794328"/>
                </a:cubicBezTo>
                <a:cubicBezTo>
                  <a:pt x="274783" y="778934"/>
                  <a:pt x="268626" y="763845"/>
                  <a:pt x="268626" y="748146"/>
                </a:cubicBezTo>
                <a:cubicBezTo>
                  <a:pt x="268626" y="714140"/>
                  <a:pt x="298872" y="673286"/>
                  <a:pt x="277862" y="646546"/>
                </a:cubicBezTo>
                <a:cubicBezTo>
                  <a:pt x="254334" y="616601"/>
                  <a:pt x="203971" y="628073"/>
                  <a:pt x="167026" y="618837"/>
                </a:cubicBezTo>
                <a:cubicBezTo>
                  <a:pt x="160868" y="606522"/>
                  <a:pt x="153977" y="594547"/>
                  <a:pt x="148553" y="581891"/>
                </a:cubicBezTo>
                <a:cubicBezTo>
                  <a:pt x="144718" y="572942"/>
                  <a:pt x="146919" y="560264"/>
                  <a:pt x="139316" y="554182"/>
                </a:cubicBezTo>
                <a:cubicBezTo>
                  <a:pt x="129404" y="546252"/>
                  <a:pt x="114892" y="547033"/>
                  <a:pt x="102371" y="544946"/>
                </a:cubicBezTo>
                <a:cubicBezTo>
                  <a:pt x="77887" y="540865"/>
                  <a:pt x="53110" y="538789"/>
                  <a:pt x="28480" y="535710"/>
                </a:cubicBezTo>
                <a:cubicBezTo>
                  <a:pt x="22322" y="523395"/>
                  <a:pt x="15431" y="511420"/>
                  <a:pt x="10007" y="498764"/>
                </a:cubicBezTo>
                <a:cubicBezTo>
                  <a:pt x="6172" y="489815"/>
                  <a:pt x="-2647" y="480171"/>
                  <a:pt x="771" y="471055"/>
                </a:cubicBezTo>
                <a:cubicBezTo>
                  <a:pt x="7693" y="452596"/>
                  <a:pt x="25401" y="440267"/>
                  <a:pt x="37716" y="424873"/>
                </a:cubicBezTo>
                <a:cubicBezTo>
                  <a:pt x="50031" y="427952"/>
                  <a:pt x="62456" y="430623"/>
                  <a:pt x="74662" y="434110"/>
                </a:cubicBezTo>
                <a:cubicBezTo>
                  <a:pt x="84023" y="436785"/>
                  <a:pt x="94270" y="448747"/>
                  <a:pt x="102371" y="443346"/>
                </a:cubicBezTo>
                <a:cubicBezTo>
                  <a:pt x="117308" y="433388"/>
                  <a:pt x="118587" y="410955"/>
                  <a:pt x="130080" y="397164"/>
                </a:cubicBezTo>
                <a:cubicBezTo>
                  <a:pt x="134487" y="391875"/>
                  <a:pt x="97753" y="372534"/>
                  <a:pt x="148553" y="369455"/>
                </a:cubicBezTo>
                <a:close/>
              </a:path>
            </a:pathLst>
          </a:cu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フリーフォーム: 図形 13">
            <a:extLst>
              <a:ext uri="{FF2B5EF4-FFF2-40B4-BE49-F238E27FC236}">
                <a16:creationId xmlns:a16="http://schemas.microsoft.com/office/drawing/2014/main" id="{B165181F-74A0-F5D1-3A37-C3B1ABC37515}"/>
              </a:ext>
            </a:extLst>
          </p:cNvPr>
          <p:cNvSpPr/>
          <p:nvPr/>
        </p:nvSpPr>
        <p:spPr>
          <a:xfrm>
            <a:off x="9549629" y="2289391"/>
            <a:ext cx="1403927" cy="1951328"/>
          </a:xfrm>
          <a:custGeom>
            <a:avLst/>
            <a:gdLst>
              <a:gd name="connsiteX0" fmla="*/ 55418 w 1403927"/>
              <a:gd name="connsiteY0" fmla="*/ 10792 h 1951328"/>
              <a:gd name="connsiteX1" fmla="*/ 138546 w 1403927"/>
              <a:gd name="connsiteY1" fmla="*/ 29264 h 1951328"/>
              <a:gd name="connsiteX2" fmla="*/ 166255 w 1403927"/>
              <a:gd name="connsiteY2" fmla="*/ 47737 h 1951328"/>
              <a:gd name="connsiteX3" fmla="*/ 193964 w 1403927"/>
              <a:gd name="connsiteY3" fmla="*/ 56974 h 1951328"/>
              <a:gd name="connsiteX4" fmla="*/ 221673 w 1403927"/>
              <a:gd name="connsiteY4" fmla="*/ 84683 h 1951328"/>
              <a:gd name="connsiteX5" fmla="*/ 286327 w 1403927"/>
              <a:gd name="connsiteY5" fmla="*/ 121628 h 1951328"/>
              <a:gd name="connsiteX6" fmla="*/ 341746 w 1403927"/>
              <a:gd name="connsiteY6" fmla="*/ 158574 h 1951328"/>
              <a:gd name="connsiteX7" fmla="*/ 360218 w 1403927"/>
              <a:gd name="connsiteY7" fmla="*/ 195519 h 1951328"/>
              <a:gd name="connsiteX8" fmla="*/ 434109 w 1403927"/>
              <a:gd name="connsiteY8" fmla="*/ 167810 h 1951328"/>
              <a:gd name="connsiteX9" fmla="*/ 544946 w 1403927"/>
              <a:gd name="connsiteY9" fmla="*/ 130864 h 1951328"/>
              <a:gd name="connsiteX10" fmla="*/ 609600 w 1403927"/>
              <a:gd name="connsiteY10" fmla="*/ 158574 h 1951328"/>
              <a:gd name="connsiteX11" fmla="*/ 618836 w 1403927"/>
              <a:gd name="connsiteY11" fmla="*/ 195519 h 1951328"/>
              <a:gd name="connsiteX12" fmla="*/ 665018 w 1403927"/>
              <a:gd name="connsiteY12" fmla="*/ 269410 h 1951328"/>
              <a:gd name="connsiteX13" fmla="*/ 683491 w 1403927"/>
              <a:gd name="connsiteY13" fmla="*/ 297119 h 1951328"/>
              <a:gd name="connsiteX14" fmla="*/ 701964 w 1403927"/>
              <a:gd name="connsiteY14" fmla="*/ 352537 h 1951328"/>
              <a:gd name="connsiteX15" fmla="*/ 692727 w 1403927"/>
              <a:gd name="connsiteY15" fmla="*/ 407955 h 1951328"/>
              <a:gd name="connsiteX16" fmla="*/ 683491 w 1403927"/>
              <a:gd name="connsiteY16" fmla="*/ 435664 h 1951328"/>
              <a:gd name="connsiteX17" fmla="*/ 738909 w 1403927"/>
              <a:gd name="connsiteY17" fmla="*/ 463374 h 1951328"/>
              <a:gd name="connsiteX18" fmla="*/ 803564 w 1403927"/>
              <a:gd name="connsiteY18" fmla="*/ 435664 h 1951328"/>
              <a:gd name="connsiteX19" fmla="*/ 840509 w 1403927"/>
              <a:gd name="connsiteY19" fmla="*/ 417192 h 1951328"/>
              <a:gd name="connsiteX20" fmla="*/ 895927 w 1403927"/>
              <a:gd name="connsiteY20" fmla="*/ 426428 h 1951328"/>
              <a:gd name="connsiteX21" fmla="*/ 923636 w 1403927"/>
              <a:gd name="connsiteY21" fmla="*/ 463374 h 1951328"/>
              <a:gd name="connsiteX22" fmla="*/ 942109 w 1403927"/>
              <a:gd name="connsiteY22" fmla="*/ 518792 h 1951328"/>
              <a:gd name="connsiteX23" fmla="*/ 1062182 w 1403927"/>
              <a:gd name="connsiteY23" fmla="*/ 528028 h 1951328"/>
              <a:gd name="connsiteX24" fmla="*/ 1108364 w 1403927"/>
              <a:gd name="connsiteY24" fmla="*/ 564974 h 1951328"/>
              <a:gd name="connsiteX25" fmla="*/ 1126836 w 1403927"/>
              <a:gd name="connsiteY25" fmla="*/ 592683 h 1951328"/>
              <a:gd name="connsiteX26" fmla="*/ 1173018 w 1403927"/>
              <a:gd name="connsiteY26" fmla="*/ 601919 h 1951328"/>
              <a:gd name="connsiteX27" fmla="*/ 1228436 w 1403927"/>
              <a:gd name="connsiteY27" fmla="*/ 620392 h 1951328"/>
              <a:gd name="connsiteX28" fmla="*/ 1219200 w 1403927"/>
              <a:gd name="connsiteY28" fmla="*/ 795883 h 1951328"/>
              <a:gd name="connsiteX29" fmla="*/ 1173018 w 1403927"/>
              <a:gd name="connsiteY29" fmla="*/ 805119 h 1951328"/>
              <a:gd name="connsiteX30" fmla="*/ 1145309 w 1403927"/>
              <a:gd name="connsiteY30" fmla="*/ 814355 h 1951328"/>
              <a:gd name="connsiteX31" fmla="*/ 1126836 w 1403927"/>
              <a:gd name="connsiteY31" fmla="*/ 851301 h 1951328"/>
              <a:gd name="connsiteX32" fmla="*/ 1126836 w 1403927"/>
              <a:gd name="connsiteY32" fmla="*/ 1054501 h 1951328"/>
              <a:gd name="connsiteX33" fmla="*/ 1136073 w 1403927"/>
              <a:gd name="connsiteY33" fmla="*/ 1082210 h 1951328"/>
              <a:gd name="connsiteX34" fmla="*/ 1163782 w 1403927"/>
              <a:gd name="connsiteY34" fmla="*/ 1091446 h 1951328"/>
              <a:gd name="connsiteX35" fmla="*/ 1265382 w 1403927"/>
              <a:gd name="connsiteY35" fmla="*/ 1119155 h 1951328"/>
              <a:gd name="connsiteX36" fmla="*/ 1293091 w 1403927"/>
              <a:gd name="connsiteY36" fmla="*/ 1137628 h 1951328"/>
              <a:gd name="connsiteX37" fmla="*/ 1376218 w 1403927"/>
              <a:gd name="connsiteY37" fmla="*/ 1174574 h 1951328"/>
              <a:gd name="connsiteX38" fmla="*/ 1403927 w 1403927"/>
              <a:gd name="connsiteY38" fmla="*/ 1202283 h 1951328"/>
              <a:gd name="connsiteX39" fmla="*/ 1366982 w 1403927"/>
              <a:gd name="connsiteY39" fmla="*/ 1211519 h 1951328"/>
              <a:gd name="connsiteX40" fmla="*/ 1339273 w 1403927"/>
              <a:gd name="connsiteY40" fmla="*/ 1322355 h 1951328"/>
              <a:gd name="connsiteX41" fmla="*/ 1320800 w 1403927"/>
              <a:gd name="connsiteY41" fmla="*/ 1470137 h 1951328"/>
              <a:gd name="connsiteX42" fmla="*/ 1283855 w 1403927"/>
              <a:gd name="connsiteY42" fmla="*/ 1507083 h 1951328"/>
              <a:gd name="connsiteX43" fmla="*/ 1302327 w 1403927"/>
              <a:gd name="connsiteY43" fmla="*/ 1599446 h 1951328"/>
              <a:gd name="connsiteX44" fmla="*/ 1311564 w 1403927"/>
              <a:gd name="connsiteY44" fmla="*/ 1627155 h 1951328"/>
              <a:gd name="connsiteX45" fmla="*/ 1339273 w 1403927"/>
              <a:gd name="connsiteY45" fmla="*/ 1673337 h 1951328"/>
              <a:gd name="connsiteX46" fmla="*/ 1348509 w 1403927"/>
              <a:gd name="connsiteY46" fmla="*/ 1701046 h 1951328"/>
              <a:gd name="connsiteX47" fmla="*/ 1366982 w 1403927"/>
              <a:gd name="connsiteY47" fmla="*/ 1747228 h 1951328"/>
              <a:gd name="connsiteX48" fmla="*/ 1385455 w 1403927"/>
              <a:gd name="connsiteY48" fmla="*/ 1774937 h 1951328"/>
              <a:gd name="connsiteX49" fmla="*/ 1376218 w 1403927"/>
              <a:gd name="connsiteY49" fmla="*/ 1858064 h 1951328"/>
              <a:gd name="connsiteX50" fmla="*/ 1274618 w 1403927"/>
              <a:gd name="connsiteY50" fmla="*/ 1885774 h 1951328"/>
              <a:gd name="connsiteX51" fmla="*/ 1191491 w 1403927"/>
              <a:gd name="connsiteY51" fmla="*/ 1950428 h 1951328"/>
              <a:gd name="connsiteX52" fmla="*/ 1108364 w 1403927"/>
              <a:gd name="connsiteY52" fmla="*/ 1941192 h 1951328"/>
              <a:gd name="connsiteX53" fmla="*/ 1080655 w 1403927"/>
              <a:gd name="connsiteY53" fmla="*/ 1913483 h 1951328"/>
              <a:gd name="connsiteX54" fmla="*/ 1034473 w 1403927"/>
              <a:gd name="connsiteY54" fmla="*/ 1839592 h 1951328"/>
              <a:gd name="connsiteX55" fmla="*/ 979055 w 1403927"/>
              <a:gd name="connsiteY55" fmla="*/ 1793410 h 1951328"/>
              <a:gd name="connsiteX56" fmla="*/ 969818 w 1403927"/>
              <a:gd name="connsiteY56" fmla="*/ 1719519 h 1951328"/>
              <a:gd name="connsiteX57" fmla="*/ 923636 w 1403927"/>
              <a:gd name="connsiteY57" fmla="*/ 1617919 h 1951328"/>
              <a:gd name="connsiteX58" fmla="*/ 895927 w 1403927"/>
              <a:gd name="connsiteY58" fmla="*/ 1608683 h 1951328"/>
              <a:gd name="connsiteX59" fmla="*/ 868218 w 1403927"/>
              <a:gd name="connsiteY59" fmla="*/ 1590210 h 1951328"/>
              <a:gd name="connsiteX60" fmla="*/ 858982 w 1403927"/>
              <a:gd name="connsiteY60" fmla="*/ 1525555 h 1951328"/>
              <a:gd name="connsiteX61" fmla="*/ 895927 w 1403927"/>
              <a:gd name="connsiteY61" fmla="*/ 1516319 h 1951328"/>
              <a:gd name="connsiteX62" fmla="*/ 951346 w 1403927"/>
              <a:gd name="connsiteY62" fmla="*/ 1507083 h 1951328"/>
              <a:gd name="connsiteX63" fmla="*/ 969818 w 1403927"/>
              <a:gd name="connsiteY63" fmla="*/ 1414719 h 1951328"/>
              <a:gd name="connsiteX64" fmla="*/ 979055 w 1403927"/>
              <a:gd name="connsiteY64" fmla="*/ 1387010 h 1951328"/>
              <a:gd name="connsiteX65" fmla="*/ 895927 w 1403927"/>
              <a:gd name="connsiteY65" fmla="*/ 1276174 h 1951328"/>
              <a:gd name="connsiteX66" fmla="*/ 868218 w 1403927"/>
              <a:gd name="connsiteY66" fmla="*/ 1285410 h 1951328"/>
              <a:gd name="connsiteX67" fmla="*/ 840509 w 1403927"/>
              <a:gd name="connsiteY67" fmla="*/ 1303883 h 1951328"/>
              <a:gd name="connsiteX68" fmla="*/ 812800 w 1403927"/>
              <a:gd name="connsiteY68" fmla="*/ 1331592 h 1951328"/>
              <a:gd name="connsiteX69" fmla="*/ 775855 w 1403927"/>
              <a:gd name="connsiteY69" fmla="*/ 1340828 h 1951328"/>
              <a:gd name="connsiteX70" fmla="*/ 665018 w 1403927"/>
              <a:gd name="connsiteY70" fmla="*/ 1322355 h 1951328"/>
              <a:gd name="connsiteX71" fmla="*/ 637309 w 1403927"/>
              <a:gd name="connsiteY71" fmla="*/ 1276174 h 1951328"/>
              <a:gd name="connsiteX72" fmla="*/ 609600 w 1403927"/>
              <a:gd name="connsiteY72" fmla="*/ 1248464 h 1951328"/>
              <a:gd name="connsiteX73" fmla="*/ 581891 w 1403927"/>
              <a:gd name="connsiteY73" fmla="*/ 1211519 h 1951328"/>
              <a:gd name="connsiteX74" fmla="*/ 563418 w 1403927"/>
              <a:gd name="connsiteY74" fmla="*/ 1183810 h 1951328"/>
              <a:gd name="connsiteX75" fmla="*/ 526473 w 1403927"/>
              <a:gd name="connsiteY75" fmla="*/ 1156101 h 1951328"/>
              <a:gd name="connsiteX76" fmla="*/ 489527 w 1403927"/>
              <a:gd name="connsiteY76" fmla="*/ 1119155 h 1951328"/>
              <a:gd name="connsiteX77" fmla="*/ 415636 w 1403927"/>
              <a:gd name="connsiteY77" fmla="*/ 1082210 h 1951328"/>
              <a:gd name="connsiteX78" fmla="*/ 397164 w 1403927"/>
              <a:gd name="connsiteY78" fmla="*/ 1054501 h 1951328"/>
              <a:gd name="connsiteX79" fmla="*/ 360218 w 1403927"/>
              <a:gd name="connsiteY79" fmla="*/ 823592 h 1951328"/>
              <a:gd name="connsiteX80" fmla="*/ 295564 w 1403927"/>
              <a:gd name="connsiteY80" fmla="*/ 795883 h 1951328"/>
              <a:gd name="connsiteX81" fmla="*/ 203200 w 1403927"/>
              <a:gd name="connsiteY81" fmla="*/ 777410 h 1951328"/>
              <a:gd name="connsiteX82" fmla="*/ 166255 w 1403927"/>
              <a:gd name="connsiteY82" fmla="*/ 740464 h 1951328"/>
              <a:gd name="connsiteX83" fmla="*/ 129309 w 1403927"/>
              <a:gd name="connsiteY83" fmla="*/ 731228 h 1951328"/>
              <a:gd name="connsiteX84" fmla="*/ 46182 w 1403927"/>
              <a:gd name="connsiteY84" fmla="*/ 712755 h 1951328"/>
              <a:gd name="connsiteX85" fmla="*/ 27709 w 1403927"/>
              <a:gd name="connsiteY85" fmla="*/ 685046 h 1951328"/>
              <a:gd name="connsiteX86" fmla="*/ 27709 w 1403927"/>
              <a:gd name="connsiteY86" fmla="*/ 574210 h 1951328"/>
              <a:gd name="connsiteX87" fmla="*/ 46182 w 1403927"/>
              <a:gd name="connsiteY87" fmla="*/ 546501 h 1951328"/>
              <a:gd name="connsiteX88" fmla="*/ 64655 w 1403927"/>
              <a:gd name="connsiteY88" fmla="*/ 509555 h 1951328"/>
              <a:gd name="connsiteX89" fmla="*/ 55418 w 1403927"/>
              <a:gd name="connsiteY89" fmla="*/ 417192 h 1951328"/>
              <a:gd name="connsiteX90" fmla="*/ 9236 w 1403927"/>
              <a:gd name="connsiteY90" fmla="*/ 389483 h 1951328"/>
              <a:gd name="connsiteX91" fmla="*/ 0 w 1403927"/>
              <a:gd name="connsiteY91" fmla="*/ 361774 h 1951328"/>
              <a:gd name="connsiteX92" fmla="*/ 9236 w 1403927"/>
              <a:gd name="connsiteY92" fmla="*/ 241701 h 1951328"/>
              <a:gd name="connsiteX93" fmla="*/ 36946 w 1403927"/>
              <a:gd name="connsiteY93" fmla="*/ 213992 h 1951328"/>
              <a:gd name="connsiteX94" fmla="*/ 55418 w 1403927"/>
              <a:gd name="connsiteY94" fmla="*/ 10792 h 1951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1403927" h="1951328">
                <a:moveTo>
                  <a:pt x="55418" y="10792"/>
                </a:moveTo>
                <a:cubicBezTo>
                  <a:pt x="72351" y="-19996"/>
                  <a:pt x="127134" y="24373"/>
                  <a:pt x="138546" y="29264"/>
                </a:cubicBezTo>
                <a:cubicBezTo>
                  <a:pt x="148749" y="33637"/>
                  <a:pt x="156326" y="42772"/>
                  <a:pt x="166255" y="47737"/>
                </a:cubicBezTo>
                <a:cubicBezTo>
                  <a:pt x="174963" y="52091"/>
                  <a:pt x="184728" y="53895"/>
                  <a:pt x="193964" y="56974"/>
                </a:cubicBezTo>
                <a:cubicBezTo>
                  <a:pt x="203200" y="66210"/>
                  <a:pt x="211638" y="76321"/>
                  <a:pt x="221673" y="84683"/>
                </a:cubicBezTo>
                <a:cubicBezTo>
                  <a:pt x="249055" y="107501"/>
                  <a:pt x="254069" y="102273"/>
                  <a:pt x="286327" y="121628"/>
                </a:cubicBezTo>
                <a:cubicBezTo>
                  <a:pt x="305365" y="133051"/>
                  <a:pt x="323273" y="146259"/>
                  <a:pt x="341746" y="158574"/>
                </a:cubicBezTo>
                <a:cubicBezTo>
                  <a:pt x="347903" y="170889"/>
                  <a:pt x="347563" y="190095"/>
                  <a:pt x="360218" y="195519"/>
                </a:cubicBezTo>
                <a:cubicBezTo>
                  <a:pt x="392551" y="209376"/>
                  <a:pt x="410828" y="177123"/>
                  <a:pt x="434109" y="167810"/>
                </a:cubicBezTo>
                <a:cubicBezTo>
                  <a:pt x="470268" y="153346"/>
                  <a:pt x="544946" y="130864"/>
                  <a:pt x="544946" y="130864"/>
                </a:cubicBezTo>
                <a:cubicBezTo>
                  <a:pt x="566497" y="140101"/>
                  <a:pt x="591954" y="143134"/>
                  <a:pt x="609600" y="158574"/>
                </a:cubicBezTo>
                <a:cubicBezTo>
                  <a:pt x="619153" y="166933"/>
                  <a:pt x="615188" y="183360"/>
                  <a:pt x="618836" y="195519"/>
                </a:cubicBezTo>
                <a:cubicBezTo>
                  <a:pt x="638071" y="259636"/>
                  <a:pt x="622674" y="241180"/>
                  <a:pt x="665018" y="269410"/>
                </a:cubicBezTo>
                <a:cubicBezTo>
                  <a:pt x="671176" y="278646"/>
                  <a:pt x="678982" y="286975"/>
                  <a:pt x="683491" y="297119"/>
                </a:cubicBezTo>
                <a:cubicBezTo>
                  <a:pt x="691399" y="314913"/>
                  <a:pt x="701964" y="352537"/>
                  <a:pt x="701964" y="352537"/>
                </a:cubicBezTo>
                <a:cubicBezTo>
                  <a:pt x="698885" y="371010"/>
                  <a:pt x="696790" y="389673"/>
                  <a:pt x="692727" y="407955"/>
                </a:cubicBezTo>
                <a:cubicBezTo>
                  <a:pt x="690615" y="417459"/>
                  <a:pt x="677258" y="428185"/>
                  <a:pt x="683491" y="435664"/>
                </a:cubicBezTo>
                <a:cubicBezTo>
                  <a:pt x="696713" y="451530"/>
                  <a:pt x="720436" y="454137"/>
                  <a:pt x="738909" y="463374"/>
                </a:cubicBezTo>
                <a:cubicBezTo>
                  <a:pt x="760461" y="454137"/>
                  <a:pt x="782218" y="445367"/>
                  <a:pt x="803564" y="435664"/>
                </a:cubicBezTo>
                <a:cubicBezTo>
                  <a:pt x="816098" y="429967"/>
                  <a:pt x="826809" y="418562"/>
                  <a:pt x="840509" y="417192"/>
                </a:cubicBezTo>
                <a:cubicBezTo>
                  <a:pt x="859144" y="415329"/>
                  <a:pt x="877454" y="423349"/>
                  <a:pt x="895927" y="426428"/>
                </a:cubicBezTo>
                <a:cubicBezTo>
                  <a:pt x="905163" y="438743"/>
                  <a:pt x="916752" y="449605"/>
                  <a:pt x="923636" y="463374"/>
                </a:cubicBezTo>
                <a:cubicBezTo>
                  <a:pt x="932344" y="480790"/>
                  <a:pt x="924464" y="510558"/>
                  <a:pt x="942109" y="518792"/>
                </a:cubicBezTo>
                <a:cubicBezTo>
                  <a:pt x="978486" y="535768"/>
                  <a:pt x="1022158" y="524949"/>
                  <a:pt x="1062182" y="528028"/>
                </a:cubicBezTo>
                <a:cubicBezTo>
                  <a:pt x="1077576" y="540343"/>
                  <a:pt x="1094424" y="551034"/>
                  <a:pt x="1108364" y="564974"/>
                </a:cubicBezTo>
                <a:cubicBezTo>
                  <a:pt x="1116213" y="572823"/>
                  <a:pt x="1117198" y="587176"/>
                  <a:pt x="1126836" y="592683"/>
                </a:cubicBezTo>
                <a:cubicBezTo>
                  <a:pt x="1140466" y="600472"/>
                  <a:pt x="1157872" y="597788"/>
                  <a:pt x="1173018" y="601919"/>
                </a:cubicBezTo>
                <a:cubicBezTo>
                  <a:pt x="1191804" y="607042"/>
                  <a:pt x="1209963" y="614234"/>
                  <a:pt x="1228436" y="620392"/>
                </a:cubicBezTo>
                <a:cubicBezTo>
                  <a:pt x="1241139" y="683902"/>
                  <a:pt x="1253965" y="721387"/>
                  <a:pt x="1219200" y="795883"/>
                </a:cubicBezTo>
                <a:cubicBezTo>
                  <a:pt x="1212561" y="810109"/>
                  <a:pt x="1188248" y="801312"/>
                  <a:pt x="1173018" y="805119"/>
                </a:cubicBezTo>
                <a:cubicBezTo>
                  <a:pt x="1163573" y="807480"/>
                  <a:pt x="1154545" y="811276"/>
                  <a:pt x="1145309" y="814355"/>
                </a:cubicBezTo>
                <a:cubicBezTo>
                  <a:pt x="1139151" y="826670"/>
                  <a:pt x="1132260" y="838645"/>
                  <a:pt x="1126836" y="851301"/>
                </a:cubicBezTo>
                <a:cubicBezTo>
                  <a:pt x="1098661" y="917044"/>
                  <a:pt x="1119591" y="974808"/>
                  <a:pt x="1126836" y="1054501"/>
                </a:cubicBezTo>
                <a:cubicBezTo>
                  <a:pt x="1127717" y="1064197"/>
                  <a:pt x="1129189" y="1075326"/>
                  <a:pt x="1136073" y="1082210"/>
                </a:cubicBezTo>
                <a:cubicBezTo>
                  <a:pt x="1142957" y="1089094"/>
                  <a:pt x="1154833" y="1087611"/>
                  <a:pt x="1163782" y="1091446"/>
                </a:cubicBezTo>
                <a:cubicBezTo>
                  <a:pt x="1234305" y="1121670"/>
                  <a:pt x="1164793" y="1104786"/>
                  <a:pt x="1265382" y="1119155"/>
                </a:cubicBezTo>
                <a:cubicBezTo>
                  <a:pt x="1274618" y="1125313"/>
                  <a:pt x="1283162" y="1132664"/>
                  <a:pt x="1293091" y="1137628"/>
                </a:cubicBezTo>
                <a:cubicBezTo>
                  <a:pt x="1317231" y="1149698"/>
                  <a:pt x="1353364" y="1158250"/>
                  <a:pt x="1376218" y="1174574"/>
                </a:cubicBezTo>
                <a:cubicBezTo>
                  <a:pt x="1386847" y="1182166"/>
                  <a:pt x="1394691" y="1193047"/>
                  <a:pt x="1403927" y="1202283"/>
                </a:cubicBezTo>
                <a:cubicBezTo>
                  <a:pt x="1391612" y="1205362"/>
                  <a:pt x="1378868" y="1207062"/>
                  <a:pt x="1366982" y="1211519"/>
                </a:cubicBezTo>
                <a:cubicBezTo>
                  <a:pt x="1301583" y="1236044"/>
                  <a:pt x="1330416" y="1233787"/>
                  <a:pt x="1339273" y="1322355"/>
                </a:cubicBezTo>
                <a:cubicBezTo>
                  <a:pt x="1333115" y="1371616"/>
                  <a:pt x="1335065" y="1422587"/>
                  <a:pt x="1320800" y="1470137"/>
                </a:cubicBezTo>
                <a:cubicBezTo>
                  <a:pt x="1315796" y="1486819"/>
                  <a:pt x="1286318" y="1489842"/>
                  <a:pt x="1283855" y="1507083"/>
                </a:cubicBezTo>
                <a:cubicBezTo>
                  <a:pt x="1279415" y="1538165"/>
                  <a:pt x="1295267" y="1568853"/>
                  <a:pt x="1302327" y="1599446"/>
                </a:cubicBezTo>
                <a:cubicBezTo>
                  <a:pt x="1304516" y="1608933"/>
                  <a:pt x="1307210" y="1618447"/>
                  <a:pt x="1311564" y="1627155"/>
                </a:cubicBezTo>
                <a:cubicBezTo>
                  <a:pt x="1319593" y="1643212"/>
                  <a:pt x="1331245" y="1657280"/>
                  <a:pt x="1339273" y="1673337"/>
                </a:cubicBezTo>
                <a:cubicBezTo>
                  <a:pt x="1343627" y="1682045"/>
                  <a:pt x="1345091" y="1691930"/>
                  <a:pt x="1348509" y="1701046"/>
                </a:cubicBezTo>
                <a:cubicBezTo>
                  <a:pt x="1354331" y="1716570"/>
                  <a:pt x="1359567" y="1732399"/>
                  <a:pt x="1366982" y="1747228"/>
                </a:cubicBezTo>
                <a:cubicBezTo>
                  <a:pt x="1371946" y="1757157"/>
                  <a:pt x="1379297" y="1765701"/>
                  <a:pt x="1385455" y="1774937"/>
                </a:cubicBezTo>
                <a:cubicBezTo>
                  <a:pt x="1382376" y="1802646"/>
                  <a:pt x="1389568" y="1833589"/>
                  <a:pt x="1376218" y="1858064"/>
                </a:cubicBezTo>
                <a:cubicBezTo>
                  <a:pt x="1367318" y="1874380"/>
                  <a:pt x="1284638" y="1884104"/>
                  <a:pt x="1274618" y="1885774"/>
                </a:cubicBezTo>
                <a:cubicBezTo>
                  <a:pt x="1256600" y="1903792"/>
                  <a:pt x="1220012" y="1946353"/>
                  <a:pt x="1191491" y="1950428"/>
                </a:cubicBezTo>
                <a:cubicBezTo>
                  <a:pt x="1163892" y="1954371"/>
                  <a:pt x="1136073" y="1944271"/>
                  <a:pt x="1108364" y="1941192"/>
                </a:cubicBezTo>
                <a:cubicBezTo>
                  <a:pt x="1099128" y="1931956"/>
                  <a:pt x="1088492" y="1923933"/>
                  <a:pt x="1080655" y="1913483"/>
                </a:cubicBezTo>
                <a:cubicBezTo>
                  <a:pt x="1067128" y="1895447"/>
                  <a:pt x="1050603" y="1858948"/>
                  <a:pt x="1034473" y="1839592"/>
                </a:cubicBezTo>
                <a:cubicBezTo>
                  <a:pt x="1012249" y="1812923"/>
                  <a:pt x="1006300" y="1811574"/>
                  <a:pt x="979055" y="1793410"/>
                </a:cubicBezTo>
                <a:cubicBezTo>
                  <a:pt x="975976" y="1768780"/>
                  <a:pt x="974392" y="1743916"/>
                  <a:pt x="969818" y="1719519"/>
                </a:cubicBezTo>
                <a:cubicBezTo>
                  <a:pt x="960699" y="1670885"/>
                  <a:pt x="962856" y="1644065"/>
                  <a:pt x="923636" y="1617919"/>
                </a:cubicBezTo>
                <a:cubicBezTo>
                  <a:pt x="915535" y="1612519"/>
                  <a:pt x="905163" y="1611762"/>
                  <a:pt x="895927" y="1608683"/>
                </a:cubicBezTo>
                <a:cubicBezTo>
                  <a:pt x="886691" y="1602525"/>
                  <a:pt x="876067" y="1598060"/>
                  <a:pt x="868218" y="1590210"/>
                </a:cubicBezTo>
                <a:cubicBezTo>
                  <a:pt x="851973" y="1573964"/>
                  <a:pt x="836455" y="1548082"/>
                  <a:pt x="858982" y="1525555"/>
                </a:cubicBezTo>
                <a:cubicBezTo>
                  <a:pt x="867958" y="1516579"/>
                  <a:pt x="883479" y="1518808"/>
                  <a:pt x="895927" y="1516319"/>
                </a:cubicBezTo>
                <a:cubicBezTo>
                  <a:pt x="914291" y="1512646"/>
                  <a:pt x="932873" y="1510162"/>
                  <a:pt x="951346" y="1507083"/>
                </a:cubicBezTo>
                <a:cubicBezTo>
                  <a:pt x="972214" y="1444478"/>
                  <a:pt x="948590" y="1520860"/>
                  <a:pt x="969818" y="1414719"/>
                </a:cubicBezTo>
                <a:cubicBezTo>
                  <a:pt x="971727" y="1405172"/>
                  <a:pt x="975976" y="1396246"/>
                  <a:pt x="979055" y="1387010"/>
                </a:cubicBezTo>
                <a:cubicBezTo>
                  <a:pt x="969325" y="1289715"/>
                  <a:pt x="998168" y="1285468"/>
                  <a:pt x="895927" y="1276174"/>
                </a:cubicBezTo>
                <a:cubicBezTo>
                  <a:pt x="886231" y="1275293"/>
                  <a:pt x="877454" y="1282331"/>
                  <a:pt x="868218" y="1285410"/>
                </a:cubicBezTo>
                <a:cubicBezTo>
                  <a:pt x="858982" y="1291568"/>
                  <a:pt x="849037" y="1296776"/>
                  <a:pt x="840509" y="1303883"/>
                </a:cubicBezTo>
                <a:cubicBezTo>
                  <a:pt x="830474" y="1312245"/>
                  <a:pt x="824141" y="1325111"/>
                  <a:pt x="812800" y="1331592"/>
                </a:cubicBezTo>
                <a:cubicBezTo>
                  <a:pt x="801779" y="1337890"/>
                  <a:pt x="788170" y="1337749"/>
                  <a:pt x="775855" y="1340828"/>
                </a:cubicBezTo>
                <a:cubicBezTo>
                  <a:pt x="738909" y="1334670"/>
                  <a:pt x="698959" y="1338194"/>
                  <a:pt x="665018" y="1322355"/>
                </a:cubicBezTo>
                <a:cubicBezTo>
                  <a:pt x="648750" y="1314763"/>
                  <a:pt x="648080" y="1290536"/>
                  <a:pt x="637309" y="1276174"/>
                </a:cubicBezTo>
                <a:cubicBezTo>
                  <a:pt x="629472" y="1265724"/>
                  <a:pt x="618101" y="1258382"/>
                  <a:pt x="609600" y="1248464"/>
                </a:cubicBezTo>
                <a:cubicBezTo>
                  <a:pt x="599582" y="1236776"/>
                  <a:pt x="590839" y="1224045"/>
                  <a:pt x="581891" y="1211519"/>
                </a:cubicBezTo>
                <a:cubicBezTo>
                  <a:pt x="575439" y="1202486"/>
                  <a:pt x="571267" y="1191659"/>
                  <a:pt x="563418" y="1183810"/>
                </a:cubicBezTo>
                <a:cubicBezTo>
                  <a:pt x="552533" y="1172925"/>
                  <a:pt x="538058" y="1166238"/>
                  <a:pt x="526473" y="1156101"/>
                </a:cubicBezTo>
                <a:cubicBezTo>
                  <a:pt x="513366" y="1144632"/>
                  <a:pt x="503275" y="1129848"/>
                  <a:pt x="489527" y="1119155"/>
                </a:cubicBezTo>
                <a:cubicBezTo>
                  <a:pt x="456808" y="1093706"/>
                  <a:pt x="448548" y="1093180"/>
                  <a:pt x="415636" y="1082210"/>
                </a:cubicBezTo>
                <a:cubicBezTo>
                  <a:pt x="409479" y="1072974"/>
                  <a:pt x="402128" y="1064430"/>
                  <a:pt x="397164" y="1054501"/>
                </a:cubicBezTo>
                <a:cubicBezTo>
                  <a:pt x="351764" y="963700"/>
                  <a:pt x="395061" y="976901"/>
                  <a:pt x="360218" y="823592"/>
                </a:cubicBezTo>
                <a:cubicBezTo>
                  <a:pt x="356438" y="806958"/>
                  <a:pt x="303837" y="797656"/>
                  <a:pt x="295564" y="795883"/>
                </a:cubicBezTo>
                <a:cubicBezTo>
                  <a:pt x="264863" y="789304"/>
                  <a:pt x="203200" y="777410"/>
                  <a:pt x="203200" y="777410"/>
                </a:cubicBezTo>
                <a:cubicBezTo>
                  <a:pt x="190885" y="765095"/>
                  <a:pt x="181024" y="749695"/>
                  <a:pt x="166255" y="740464"/>
                </a:cubicBezTo>
                <a:cubicBezTo>
                  <a:pt x="155490" y="733736"/>
                  <a:pt x="141515" y="734715"/>
                  <a:pt x="129309" y="731228"/>
                </a:cubicBezTo>
                <a:cubicBezTo>
                  <a:pt x="65639" y="713037"/>
                  <a:pt x="146202" y="729426"/>
                  <a:pt x="46182" y="712755"/>
                </a:cubicBezTo>
                <a:cubicBezTo>
                  <a:pt x="40024" y="703519"/>
                  <a:pt x="31607" y="695440"/>
                  <a:pt x="27709" y="685046"/>
                </a:cubicBezTo>
                <a:cubicBezTo>
                  <a:pt x="14000" y="648489"/>
                  <a:pt x="16535" y="611455"/>
                  <a:pt x="27709" y="574210"/>
                </a:cubicBezTo>
                <a:cubicBezTo>
                  <a:pt x="30899" y="563577"/>
                  <a:pt x="40674" y="556139"/>
                  <a:pt x="46182" y="546501"/>
                </a:cubicBezTo>
                <a:cubicBezTo>
                  <a:pt x="53013" y="534546"/>
                  <a:pt x="58497" y="521870"/>
                  <a:pt x="64655" y="509555"/>
                </a:cubicBezTo>
                <a:cubicBezTo>
                  <a:pt x="61576" y="478767"/>
                  <a:pt x="68384" y="445285"/>
                  <a:pt x="55418" y="417192"/>
                </a:cubicBezTo>
                <a:cubicBezTo>
                  <a:pt x="47895" y="400892"/>
                  <a:pt x="21930" y="402177"/>
                  <a:pt x="9236" y="389483"/>
                </a:cubicBezTo>
                <a:cubicBezTo>
                  <a:pt x="2352" y="382599"/>
                  <a:pt x="3079" y="371010"/>
                  <a:pt x="0" y="361774"/>
                </a:cubicBezTo>
                <a:cubicBezTo>
                  <a:pt x="3079" y="321750"/>
                  <a:pt x="-500" y="280645"/>
                  <a:pt x="9236" y="241701"/>
                </a:cubicBezTo>
                <a:cubicBezTo>
                  <a:pt x="12404" y="229029"/>
                  <a:pt x="33424" y="226571"/>
                  <a:pt x="36946" y="213992"/>
                </a:cubicBezTo>
                <a:cubicBezTo>
                  <a:pt x="55508" y="147698"/>
                  <a:pt x="38485" y="41580"/>
                  <a:pt x="55418" y="10792"/>
                </a:cubicBezTo>
                <a:close/>
              </a:path>
            </a:pathLst>
          </a:custGeom>
          <a:noFill/>
          <a:ln w="571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6610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2C2C0D-948B-84EB-A22D-F59B53A24796}"/>
              </a:ext>
            </a:extLst>
          </p:cNvPr>
          <p:cNvSpPr>
            <a:spLocks noGrp="1"/>
          </p:cNvSpPr>
          <p:nvPr>
            <p:ph type="title"/>
          </p:nvPr>
        </p:nvSpPr>
        <p:spPr>
          <a:xfrm>
            <a:off x="942831" y="338148"/>
            <a:ext cx="8534400" cy="1507067"/>
          </a:xfrm>
        </p:spPr>
        <p:txBody>
          <a:bodyPr>
            <a:normAutofit/>
          </a:bodyPr>
          <a:lstStyle/>
          <a:p>
            <a:r>
              <a:rPr kumimoji="1" lang="ja-JP" altLang="en-US" sz="3200" b="1" dirty="0">
                <a:latin typeface="BIZ UDゴシック" panose="020B0400000000000000" pitchFamily="49" charset="-128"/>
                <a:ea typeface="BIZ UDゴシック" panose="020B0400000000000000" pitchFamily="49" charset="-128"/>
              </a:rPr>
              <a:t>兵庫県下の状況</a:t>
            </a:r>
            <a:endParaRPr kumimoji="1" lang="ja-JP" altLang="en-US" sz="3200" dirty="0"/>
          </a:p>
        </p:txBody>
      </p:sp>
      <p:sp>
        <p:nvSpPr>
          <p:cNvPr id="3" name="コンテンツ プレースホルダー 2">
            <a:extLst>
              <a:ext uri="{FF2B5EF4-FFF2-40B4-BE49-F238E27FC236}">
                <a16:creationId xmlns:a16="http://schemas.microsoft.com/office/drawing/2014/main" id="{A570640F-48EB-A49A-545F-A10392876C98}"/>
              </a:ext>
            </a:extLst>
          </p:cNvPr>
          <p:cNvSpPr>
            <a:spLocks noGrp="1"/>
          </p:cNvSpPr>
          <p:nvPr>
            <p:ph idx="1"/>
          </p:nvPr>
        </p:nvSpPr>
        <p:spPr>
          <a:xfrm>
            <a:off x="1097280" y="1690254"/>
            <a:ext cx="10058400" cy="4076063"/>
          </a:xfrm>
          <a:solidFill>
            <a:srgbClr val="FFFFCC"/>
          </a:solidFill>
        </p:spPr>
        <p:txBody>
          <a:bodyPr>
            <a:normAutofit/>
          </a:bodyPr>
          <a:lstStyle/>
          <a:p>
            <a:endParaRPr kumimoji="1" lang="en-US" altLang="ja-JP" dirty="0"/>
          </a:p>
          <a:p>
            <a:r>
              <a:rPr kumimoji="1" lang="ja-JP" altLang="en-US" dirty="0">
                <a:solidFill>
                  <a:schemeClr val="bg1"/>
                </a:solidFill>
              </a:rPr>
              <a:t>各圏域における令和６年中のＤＮＡＲ件数</a:t>
            </a:r>
            <a:endParaRPr kumimoji="1" lang="en-US" altLang="ja-JP" dirty="0">
              <a:solidFill>
                <a:schemeClr val="bg1"/>
              </a:solidFill>
            </a:endParaRPr>
          </a:p>
          <a:p>
            <a:endParaRPr lang="en-US" altLang="ja-JP" dirty="0">
              <a:solidFill>
                <a:schemeClr val="bg1"/>
              </a:solidFill>
              <a:highlight>
                <a:srgbClr val="FFFF00"/>
              </a:highlight>
            </a:endParaRPr>
          </a:p>
          <a:p>
            <a:pPr>
              <a:buFont typeface="Wingdings" panose="05000000000000000000" pitchFamily="2" charset="2"/>
              <a:buChar char="Ø"/>
            </a:pPr>
            <a:r>
              <a:rPr lang="ja-JP" altLang="en-US" dirty="0">
                <a:solidFill>
                  <a:schemeClr val="bg1"/>
                </a:solidFill>
              </a:rPr>
              <a:t>神戸地域　～　７０件</a:t>
            </a:r>
            <a:endParaRPr lang="en-US" altLang="ja-JP" dirty="0">
              <a:solidFill>
                <a:schemeClr val="bg1"/>
              </a:solidFill>
            </a:endParaRPr>
          </a:p>
          <a:p>
            <a:pPr>
              <a:buFont typeface="Wingdings" panose="05000000000000000000" pitchFamily="2" charset="2"/>
              <a:buChar char="Ø"/>
            </a:pPr>
            <a:endParaRPr lang="en-US" altLang="ja-JP" dirty="0">
              <a:solidFill>
                <a:schemeClr val="bg1"/>
              </a:solidFill>
            </a:endParaRPr>
          </a:p>
          <a:p>
            <a:pPr>
              <a:buFont typeface="Wingdings" panose="05000000000000000000" pitchFamily="2" charset="2"/>
              <a:buChar char="Ø"/>
            </a:pPr>
            <a:r>
              <a:rPr lang="ja-JP" altLang="en-US" dirty="0">
                <a:solidFill>
                  <a:schemeClr val="bg1"/>
                </a:solidFill>
              </a:rPr>
              <a:t>中播磨・西播磨地域　～　２５件（４月１日～１２月３１日）</a:t>
            </a:r>
            <a:endParaRPr lang="en-US" altLang="ja-JP" dirty="0">
              <a:solidFill>
                <a:schemeClr val="bg1"/>
              </a:solidFill>
            </a:endParaRPr>
          </a:p>
          <a:p>
            <a:pPr>
              <a:buFont typeface="Wingdings" panose="05000000000000000000" pitchFamily="2" charset="2"/>
              <a:buChar char="Ø"/>
            </a:pPr>
            <a:endParaRPr lang="en-US" altLang="ja-JP" dirty="0">
              <a:solidFill>
                <a:schemeClr val="bg1"/>
              </a:solidFill>
            </a:endParaRPr>
          </a:p>
          <a:p>
            <a:pPr>
              <a:buFont typeface="Wingdings" panose="05000000000000000000" pitchFamily="2" charset="2"/>
              <a:buChar char="Ø"/>
            </a:pPr>
            <a:r>
              <a:rPr lang="ja-JP" altLang="en-US" dirty="0">
                <a:solidFill>
                  <a:schemeClr val="bg1"/>
                </a:solidFill>
              </a:rPr>
              <a:t>東播磨・北播磨・淡路地域　～　２件</a:t>
            </a:r>
            <a:endParaRPr lang="en-US" altLang="ja-JP" dirty="0">
              <a:solidFill>
                <a:schemeClr val="bg1"/>
              </a:solidFill>
            </a:endParaRPr>
          </a:p>
          <a:p>
            <a:pPr marL="0" indent="0">
              <a:buNone/>
            </a:pPr>
            <a:endParaRPr kumimoji="1" lang="en-US" altLang="ja-JP" dirty="0"/>
          </a:p>
        </p:txBody>
      </p:sp>
    </p:spTree>
    <p:extLst>
      <p:ext uri="{BB962C8B-B14F-4D97-AF65-F5344CB8AC3E}">
        <p14:creationId xmlns:p14="http://schemas.microsoft.com/office/powerpoint/2010/main" val="3826615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EA3ACE-9D45-0639-41EE-764F0E92204F}"/>
              </a:ext>
            </a:extLst>
          </p:cNvPr>
          <p:cNvSpPr>
            <a:spLocks noGrp="1"/>
          </p:cNvSpPr>
          <p:nvPr>
            <p:ph type="title"/>
          </p:nvPr>
        </p:nvSpPr>
        <p:spPr>
          <a:xfrm>
            <a:off x="1097280" y="286603"/>
            <a:ext cx="10058400" cy="838109"/>
          </a:xfrm>
        </p:spPr>
        <p:txBody>
          <a:bodyPr>
            <a:normAutofit/>
          </a:bodyPr>
          <a:lstStyle/>
          <a:p>
            <a:r>
              <a:rPr kumimoji="1" lang="ja-JP" altLang="en-US" sz="3200" b="1" dirty="0"/>
              <a:t>神戸地域の状況</a:t>
            </a:r>
          </a:p>
        </p:txBody>
      </p:sp>
      <p:graphicFrame>
        <p:nvGraphicFramePr>
          <p:cNvPr id="5" name="コンテンツ プレースホルダー 4">
            <a:extLst>
              <a:ext uri="{FF2B5EF4-FFF2-40B4-BE49-F238E27FC236}">
                <a16:creationId xmlns:a16="http://schemas.microsoft.com/office/drawing/2014/main" id="{75AF44B4-E360-D5F2-47D0-35CA1534FCE9}"/>
              </a:ext>
            </a:extLst>
          </p:cNvPr>
          <p:cNvGraphicFramePr>
            <a:graphicFrameLocks noGrp="1"/>
          </p:cNvGraphicFramePr>
          <p:nvPr>
            <p:ph idx="1"/>
          </p:nvPr>
        </p:nvGraphicFramePr>
        <p:xfrm>
          <a:off x="1097281" y="1060703"/>
          <a:ext cx="8796528" cy="5355955"/>
        </p:xfrm>
        <a:graphic>
          <a:graphicData uri="http://schemas.openxmlformats.org/drawingml/2006/table">
            <a:tbl>
              <a:tblPr firstRow="1" bandRow="1">
                <a:tableStyleId>{5C22544A-7EE6-4342-B048-85BDC9FD1C3A}</a:tableStyleId>
              </a:tblPr>
              <a:tblGrid>
                <a:gridCol w="978354">
                  <a:extLst>
                    <a:ext uri="{9D8B030D-6E8A-4147-A177-3AD203B41FA5}">
                      <a16:colId xmlns:a16="http://schemas.microsoft.com/office/drawing/2014/main" val="1695521523"/>
                    </a:ext>
                  </a:extLst>
                </a:gridCol>
                <a:gridCol w="1605503">
                  <a:extLst>
                    <a:ext uri="{9D8B030D-6E8A-4147-A177-3AD203B41FA5}">
                      <a16:colId xmlns:a16="http://schemas.microsoft.com/office/drawing/2014/main" val="661273032"/>
                    </a:ext>
                  </a:extLst>
                </a:gridCol>
                <a:gridCol w="1463349">
                  <a:extLst>
                    <a:ext uri="{9D8B030D-6E8A-4147-A177-3AD203B41FA5}">
                      <a16:colId xmlns:a16="http://schemas.microsoft.com/office/drawing/2014/main" val="3452571478"/>
                    </a:ext>
                  </a:extLst>
                </a:gridCol>
                <a:gridCol w="1337919">
                  <a:extLst>
                    <a:ext uri="{9D8B030D-6E8A-4147-A177-3AD203B41FA5}">
                      <a16:colId xmlns:a16="http://schemas.microsoft.com/office/drawing/2014/main" val="1735165591"/>
                    </a:ext>
                  </a:extLst>
                </a:gridCol>
                <a:gridCol w="3411403">
                  <a:extLst>
                    <a:ext uri="{9D8B030D-6E8A-4147-A177-3AD203B41FA5}">
                      <a16:colId xmlns:a16="http://schemas.microsoft.com/office/drawing/2014/main" val="2182537947"/>
                    </a:ext>
                  </a:extLst>
                </a:gridCol>
              </a:tblGrid>
              <a:tr h="267322">
                <a:tc>
                  <a:txBody>
                    <a:bodyPr/>
                    <a:lstStyle/>
                    <a:p>
                      <a:endParaRPr kumimoji="1" lang="ja-JP" altLang="en-US" sz="1200" dirty="0"/>
                    </a:p>
                  </a:txBody>
                  <a:tcPr/>
                </a:tc>
                <a:tc>
                  <a:txBody>
                    <a:bodyPr/>
                    <a:lstStyle/>
                    <a:p>
                      <a:pPr algn="ctr"/>
                      <a:r>
                        <a:rPr kumimoji="1" lang="en-US" altLang="ja-JP" sz="1200" dirty="0"/>
                        <a:t>DNAR</a:t>
                      </a:r>
                      <a:r>
                        <a:rPr kumimoji="1" lang="ja-JP" altLang="en-US" sz="1200" dirty="0"/>
                        <a:t>該当数</a:t>
                      </a:r>
                    </a:p>
                  </a:txBody>
                  <a:tcPr/>
                </a:tc>
                <a:tc>
                  <a:txBody>
                    <a:bodyPr/>
                    <a:lstStyle/>
                    <a:p>
                      <a:pPr algn="ctr"/>
                      <a:r>
                        <a:rPr kumimoji="1" lang="en-US" altLang="ja-JP" sz="1200" dirty="0"/>
                        <a:t>CPR</a:t>
                      </a:r>
                      <a:r>
                        <a:rPr kumimoji="1" lang="ja-JP" altLang="en-US" sz="1200" dirty="0"/>
                        <a:t>継続数</a:t>
                      </a:r>
                    </a:p>
                  </a:txBody>
                  <a:tcPr/>
                </a:tc>
                <a:tc>
                  <a:txBody>
                    <a:bodyPr/>
                    <a:lstStyle/>
                    <a:p>
                      <a:pPr algn="ctr"/>
                      <a:r>
                        <a:rPr kumimoji="1" lang="ja-JP" altLang="en-US" sz="1200" dirty="0"/>
                        <a:t>ＣＰＲ中止</a:t>
                      </a:r>
                    </a:p>
                  </a:txBody>
                  <a:tcPr/>
                </a:tc>
                <a:tc>
                  <a:txBody>
                    <a:bodyPr/>
                    <a:lstStyle/>
                    <a:p>
                      <a:pPr algn="ctr"/>
                      <a:r>
                        <a:rPr kumimoji="1" lang="ja-JP" altLang="en-US" sz="1200" dirty="0"/>
                        <a:t>中止の内訳</a:t>
                      </a:r>
                    </a:p>
                  </a:txBody>
                  <a:tcPr/>
                </a:tc>
                <a:extLst>
                  <a:ext uri="{0D108BD9-81ED-4DB2-BD59-A6C34878D82A}">
                    <a16:rowId xmlns:a16="http://schemas.microsoft.com/office/drawing/2014/main" val="2022976164"/>
                  </a:ext>
                </a:extLst>
              </a:tr>
              <a:tr h="556921">
                <a:tc>
                  <a:txBody>
                    <a:bodyPr/>
                    <a:lstStyle/>
                    <a:p>
                      <a:pPr algn="ctr"/>
                      <a:r>
                        <a:rPr kumimoji="1" lang="ja-JP" altLang="en-US" sz="1050" b="1" dirty="0"/>
                        <a:t>１月</a:t>
                      </a:r>
                    </a:p>
                  </a:txBody>
                  <a:tcPr/>
                </a:tc>
                <a:tc>
                  <a:txBody>
                    <a:bodyPr/>
                    <a:lstStyle/>
                    <a:p>
                      <a:pPr algn="r"/>
                      <a:r>
                        <a:rPr kumimoji="1" lang="ja-JP" altLang="en-US" sz="1050" b="1" dirty="0"/>
                        <a:t>１１件</a:t>
                      </a:r>
                    </a:p>
                  </a:txBody>
                  <a:tcPr/>
                </a:tc>
                <a:tc>
                  <a:txBody>
                    <a:bodyPr/>
                    <a:lstStyle/>
                    <a:p>
                      <a:pPr algn="r"/>
                      <a:r>
                        <a:rPr kumimoji="1" lang="ja-JP" altLang="en-US" sz="1050" b="1" dirty="0"/>
                        <a:t>４件</a:t>
                      </a:r>
                    </a:p>
                  </a:txBody>
                  <a:tcPr/>
                </a:tc>
                <a:tc>
                  <a:txBody>
                    <a:bodyPr/>
                    <a:lstStyle/>
                    <a:p>
                      <a:pPr algn="r"/>
                      <a:r>
                        <a:rPr kumimoji="1" lang="ja-JP" altLang="en-US" sz="1050" b="1" dirty="0"/>
                        <a:t>７件</a:t>
                      </a:r>
                    </a:p>
                  </a:txBody>
                  <a:tcPr/>
                </a:tc>
                <a:tc>
                  <a:txBody>
                    <a:bodyPr/>
                    <a:lstStyle/>
                    <a:p>
                      <a:pPr algn="r"/>
                      <a:r>
                        <a:rPr kumimoji="1" lang="ja-JP" altLang="en-US" sz="1050" b="1" dirty="0"/>
                        <a:t>かかり付け医へ引継ぎ　２件</a:t>
                      </a:r>
                      <a:endParaRPr kumimoji="1" lang="en-US" altLang="ja-JP" sz="1050" b="1" dirty="0"/>
                    </a:p>
                    <a:p>
                      <a:pPr algn="r"/>
                      <a:r>
                        <a:rPr kumimoji="1" lang="ja-JP" altLang="en-US" sz="1050" b="1" dirty="0"/>
                        <a:t>家族等へ引継ぎ　１件</a:t>
                      </a:r>
                      <a:endParaRPr kumimoji="1" lang="en-US" altLang="ja-JP" sz="1050" b="1" dirty="0"/>
                    </a:p>
                    <a:p>
                      <a:pPr algn="r"/>
                      <a:r>
                        <a:rPr kumimoji="1" lang="ja-JP" altLang="en-US" sz="1050" b="1" dirty="0"/>
                        <a:t>病院搬送　４件</a:t>
                      </a:r>
                    </a:p>
                  </a:txBody>
                  <a:tcPr/>
                </a:tc>
                <a:extLst>
                  <a:ext uri="{0D108BD9-81ED-4DB2-BD59-A6C34878D82A}">
                    <a16:rowId xmlns:a16="http://schemas.microsoft.com/office/drawing/2014/main" val="1011343313"/>
                  </a:ext>
                </a:extLst>
              </a:tr>
              <a:tr h="295641">
                <a:tc>
                  <a:txBody>
                    <a:bodyPr/>
                    <a:lstStyle/>
                    <a:p>
                      <a:pPr algn="ctr"/>
                      <a:r>
                        <a:rPr kumimoji="1" lang="ja-JP" altLang="en-US" sz="1050" b="1" dirty="0"/>
                        <a:t>２月</a:t>
                      </a:r>
                      <a:endParaRPr kumimoji="1" lang="en-US" altLang="ja-JP" sz="1050" b="1" dirty="0"/>
                    </a:p>
                  </a:txBody>
                  <a:tcPr/>
                </a:tc>
                <a:tc>
                  <a:txBody>
                    <a:bodyPr/>
                    <a:lstStyle/>
                    <a:p>
                      <a:pPr algn="r"/>
                      <a:r>
                        <a:rPr kumimoji="1" lang="ja-JP" altLang="en-US" sz="1050" b="1" dirty="0"/>
                        <a:t>４件</a:t>
                      </a:r>
                    </a:p>
                  </a:txBody>
                  <a:tcPr/>
                </a:tc>
                <a:tc>
                  <a:txBody>
                    <a:bodyPr/>
                    <a:lstStyle/>
                    <a:p>
                      <a:pPr algn="r"/>
                      <a:r>
                        <a:rPr kumimoji="1" lang="ja-JP" altLang="en-US" sz="1050" b="1" dirty="0"/>
                        <a:t>１件</a:t>
                      </a:r>
                    </a:p>
                  </a:txBody>
                  <a:tcPr/>
                </a:tc>
                <a:tc>
                  <a:txBody>
                    <a:bodyPr/>
                    <a:lstStyle/>
                    <a:p>
                      <a:pPr algn="r"/>
                      <a:r>
                        <a:rPr kumimoji="1" lang="ja-JP" altLang="en-US" sz="1050" b="1" dirty="0"/>
                        <a:t>３件</a:t>
                      </a:r>
                    </a:p>
                  </a:txBody>
                  <a:tcPr/>
                </a:tc>
                <a:tc>
                  <a:txBody>
                    <a:bodyPr/>
                    <a:lstStyle/>
                    <a:p>
                      <a:pPr algn="r"/>
                      <a:r>
                        <a:rPr kumimoji="1" lang="ja-JP" altLang="en-US" sz="1050" b="1" dirty="0"/>
                        <a:t>家族等へ引継ぎ　３件</a:t>
                      </a:r>
                      <a:endParaRPr kumimoji="1" lang="en-US" altLang="ja-JP" sz="1050" b="1" dirty="0"/>
                    </a:p>
                  </a:txBody>
                  <a:tcPr/>
                </a:tc>
                <a:extLst>
                  <a:ext uri="{0D108BD9-81ED-4DB2-BD59-A6C34878D82A}">
                    <a16:rowId xmlns:a16="http://schemas.microsoft.com/office/drawing/2014/main" val="2048709406"/>
                  </a:ext>
                </a:extLst>
              </a:tr>
              <a:tr h="295641">
                <a:tc>
                  <a:txBody>
                    <a:bodyPr/>
                    <a:lstStyle/>
                    <a:p>
                      <a:pPr algn="ctr"/>
                      <a:r>
                        <a:rPr kumimoji="1" lang="ja-JP" altLang="en-US" sz="1050" b="1" dirty="0"/>
                        <a:t>３月</a:t>
                      </a:r>
                    </a:p>
                  </a:txBody>
                  <a:tcPr/>
                </a:tc>
                <a:tc>
                  <a:txBody>
                    <a:bodyPr/>
                    <a:lstStyle/>
                    <a:p>
                      <a:pPr algn="r"/>
                      <a:r>
                        <a:rPr kumimoji="1" lang="ja-JP" altLang="en-US" sz="1050" b="1" dirty="0"/>
                        <a:t>８件</a:t>
                      </a:r>
                    </a:p>
                  </a:txBody>
                  <a:tcPr/>
                </a:tc>
                <a:tc>
                  <a:txBody>
                    <a:bodyPr/>
                    <a:lstStyle/>
                    <a:p>
                      <a:pPr algn="r"/>
                      <a:r>
                        <a:rPr kumimoji="1" lang="ja-JP" altLang="en-US" sz="1050" b="1" dirty="0"/>
                        <a:t>６件</a:t>
                      </a:r>
                    </a:p>
                  </a:txBody>
                  <a:tcPr/>
                </a:tc>
                <a:tc>
                  <a:txBody>
                    <a:bodyPr/>
                    <a:lstStyle/>
                    <a:p>
                      <a:pPr algn="r"/>
                      <a:r>
                        <a:rPr kumimoji="1" lang="ja-JP" altLang="en-US" sz="1050" b="1" dirty="0"/>
                        <a:t>２件</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不明</a:t>
                      </a:r>
                    </a:p>
                  </a:txBody>
                  <a:tcPr/>
                </a:tc>
                <a:extLst>
                  <a:ext uri="{0D108BD9-81ED-4DB2-BD59-A6C34878D82A}">
                    <a16:rowId xmlns:a16="http://schemas.microsoft.com/office/drawing/2014/main" val="286782304"/>
                  </a:ext>
                </a:extLst>
              </a:tr>
              <a:tr h="400983">
                <a:tc>
                  <a:txBody>
                    <a:bodyPr/>
                    <a:lstStyle/>
                    <a:p>
                      <a:pPr algn="ctr"/>
                      <a:r>
                        <a:rPr kumimoji="1" lang="ja-JP" altLang="en-US" sz="1050" b="1" dirty="0"/>
                        <a:t>４月</a:t>
                      </a:r>
                    </a:p>
                  </a:txBody>
                  <a:tcPr/>
                </a:tc>
                <a:tc>
                  <a:txBody>
                    <a:bodyPr/>
                    <a:lstStyle/>
                    <a:p>
                      <a:pPr algn="r"/>
                      <a:r>
                        <a:rPr kumimoji="1" lang="ja-JP" altLang="en-US" sz="1050" b="1" dirty="0"/>
                        <a:t>６件</a:t>
                      </a:r>
                    </a:p>
                  </a:txBody>
                  <a:tcPr/>
                </a:tc>
                <a:tc>
                  <a:txBody>
                    <a:bodyPr/>
                    <a:lstStyle/>
                    <a:p>
                      <a:pPr algn="r"/>
                      <a:r>
                        <a:rPr kumimoji="1" lang="ja-JP" altLang="en-US" sz="1050" b="1" dirty="0"/>
                        <a:t>２件</a:t>
                      </a:r>
                    </a:p>
                  </a:txBody>
                  <a:tcPr/>
                </a:tc>
                <a:tc>
                  <a:txBody>
                    <a:bodyPr/>
                    <a:lstStyle/>
                    <a:p>
                      <a:pPr algn="r"/>
                      <a:r>
                        <a:rPr kumimoji="1" lang="ja-JP" altLang="en-US" sz="1050" b="1" dirty="0"/>
                        <a:t>４件</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かかり付け医へ引継ぎ　３件</a:t>
                      </a:r>
                      <a:endParaRPr kumimoji="1" lang="en-US" altLang="ja-JP" sz="1050" b="1" dirty="0"/>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病院搬送　１件</a:t>
                      </a:r>
                    </a:p>
                  </a:txBody>
                  <a:tcPr/>
                </a:tc>
                <a:extLst>
                  <a:ext uri="{0D108BD9-81ED-4DB2-BD59-A6C34878D82A}">
                    <a16:rowId xmlns:a16="http://schemas.microsoft.com/office/drawing/2014/main" val="3940979171"/>
                  </a:ext>
                </a:extLst>
              </a:tr>
              <a:tr h="295641">
                <a:tc>
                  <a:txBody>
                    <a:bodyPr/>
                    <a:lstStyle/>
                    <a:p>
                      <a:pPr algn="ctr"/>
                      <a:r>
                        <a:rPr kumimoji="1" lang="ja-JP" altLang="en-US" sz="1050" b="1" dirty="0"/>
                        <a:t>５月</a:t>
                      </a:r>
                    </a:p>
                  </a:txBody>
                  <a:tcPr/>
                </a:tc>
                <a:tc>
                  <a:txBody>
                    <a:bodyPr/>
                    <a:lstStyle/>
                    <a:p>
                      <a:pPr algn="r"/>
                      <a:r>
                        <a:rPr kumimoji="1" lang="ja-JP" altLang="en-US" sz="1050" b="1" dirty="0"/>
                        <a:t>２件</a:t>
                      </a:r>
                    </a:p>
                  </a:txBody>
                  <a:tcPr/>
                </a:tc>
                <a:tc>
                  <a:txBody>
                    <a:bodyPr/>
                    <a:lstStyle/>
                    <a:p>
                      <a:pPr algn="r"/>
                      <a:r>
                        <a:rPr kumimoji="1" lang="ja-JP" altLang="en-US" sz="1050" b="1" dirty="0"/>
                        <a:t>１件</a:t>
                      </a:r>
                    </a:p>
                  </a:txBody>
                  <a:tcPr/>
                </a:tc>
                <a:tc>
                  <a:txBody>
                    <a:bodyPr/>
                    <a:lstStyle/>
                    <a:p>
                      <a:pPr algn="r"/>
                      <a:r>
                        <a:rPr kumimoji="1" lang="ja-JP" altLang="en-US" sz="1050" b="1" dirty="0"/>
                        <a:t>１件</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家族等へ引継ぎ　１件</a:t>
                      </a:r>
                      <a:endParaRPr kumimoji="1" lang="en-US" altLang="ja-JP" sz="1050" b="1" dirty="0"/>
                    </a:p>
                  </a:txBody>
                  <a:tcPr/>
                </a:tc>
                <a:extLst>
                  <a:ext uri="{0D108BD9-81ED-4DB2-BD59-A6C34878D82A}">
                    <a16:rowId xmlns:a16="http://schemas.microsoft.com/office/drawing/2014/main" val="3404045176"/>
                  </a:ext>
                </a:extLst>
              </a:tr>
              <a:tr h="400983">
                <a:tc>
                  <a:txBody>
                    <a:bodyPr/>
                    <a:lstStyle/>
                    <a:p>
                      <a:pPr algn="ctr"/>
                      <a:r>
                        <a:rPr kumimoji="1" lang="ja-JP" altLang="en-US" sz="1050" b="1" dirty="0"/>
                        <a:t>６月</a:t>
                      </a:r>
                    </a:p>
                  </a:txBody>
                  <a:tcPr/>
                </a:tc>
                <a:tc>
                  <a:txBody>
                    <a:bodyPr/>
                    <a:lstStyle/>
                    <a:p>
                      <a:pPr algn="r"/>
                      <a:r>
                        <a:rPr kumimoji="1" lang="ja-JP" altLang="en-US" sz="1050" b="1" dirty="0"/>
                        <a:t>３件</a:t>
                      </a:r>
                    </a:p>
                  </a:txBody>
                  <a:tcPr/>
                </a:tc>
                <a:tc>
                  <a:txBody>
                    <a:bodyPr/>
                    <a:lstStyle/>
                    <a:p>
                      <a:pPr algn="r"/>
                      <a:r>
                        <a:rPr kumimoji="1" lang="ja-JP" altLang="en-US" sz="1050" b="1" dirty="0"/>
                        <a:t>０件</a:t>
                      </a:r>
                    </a:p>
                  </a:txBody>
                  <a:tcPr/>
                </a:tc>
                <a:tc>
                  <a:txBody>
                    <a:bodyPr/>
                    <a:lstStyle/>
                    <a:p>
                      <a:pPr algn="r"/>
                      <a:r>
                        <a:rPr kumimoji="1" lang="ja-JP" altLang="en-US" sz="1050" b="1" dirty="0"/>
                        <a:t>３件</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かかり付け医へ引継ぎ　１件</a:t>
                      </a:r>
                      <a:endParaRPr kumimoji="1" lang="en-US" altLang="ja-JP" sz="1050" b="1" dirty="0"/>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病院搬送　２件</a:t>
                      </a:r>
                    </a:p>
                  </a:txBody>
                  <a:tcPr/>
                </a:tc>
                <a:extLst>
                  <a:ext uri="{0D108BD9-81ED-4DB2-BD59-A6C34878D82A}">
                    <a16:rowId xmlns:a16="http://schemas.microsoft.com/office/drawing/2014/main" val="3265998707"/>
                  </a:ext>
                </a:extLst>
              </a:tr>
              <a:tr h="400983">
                <a:tc>
                  <a:txBody>
                    <a:bodyPr/>
                    <a:lstStyle/>
                    <a:p>
                      <a:pPr algn="ctr"/>
                      <a:r>
                        <a:rPr kumimoji="1" lang="ja-JP" altLang="en-US" sz="1050" b="1" dirty="0"/>
                        <a:t>７月</a:t>
                      </a:r>
                    </a:p>
                  </a:txBody>
                  <a:tcPr/>
                </a:tc>
                <a:tc>
                  <a:txBody>
                    <a:bodyPr/>
                    <a:lstStyle/>
                    <a:p>
                      <a:pPr algn="r"/>
                      <a:r>
                        <a:rPr kumimoji="1" lang="ja-JP" altLang="en-US" sz="1050" b="1" dirty="0"/>
                        <a:t>６件</a:t>
                      </a:r>
                    </a:p>
                  </a:txBody>
                  <a:tcPr/>
                </a:tc>
                <a:tc>
                  <a:txBody>
                    <a:bodyPr/>
                    <a:lstStyle/>
                    <a:p>
                      <a:pPr algn="r"/>
                      <a:r>
                        <a:rPr kumimoji="1" lang="ja-JP" altLang="en-US" sz="1050" b="1" dirty="0"/>
                        <a:t>４件</a:t>
                      </a:r>
                    </a:p>
                  </a:txBody>
                  <a:tcPr/>
                </a:tc>
                <a:tc>
                  <a:txBody>
                    <a:bodyPr/>
                    <a:lstStyle/>
                    <a:p>
                      <a:pPr algn="r"/>
                      <a:r>
                        <a:rPr kumimoji="1" lang="ja-JP" altLang="en-US" sz="1050" b="1" dirty="0"/>
                        <a:t>２件</a:t>
                      </a:r>
                    </a:p>
                  </a:txBody>
                  <a:tcPr/>
                </a:tc>
                <a:tc>
                  <a:txBody>
                    <a:bodyPr/>
                    <a:lstStyle/>
                    <a:p>
                      <a:pPr algn="r"/>
                      <a:r>
                        <a:rPr kumimoji="1" lang="ja-JP" altLang="en-US" sz="1050" b="1" dirty="0"/>
                        <a:t>かかり付け医へ引継ぎ　１件</a:t>
                      </a:r>
                      <a:endParaRPr kumimoji="1" lang="en-US" altLang="ja-JP" sz="1050" b="1" dirty="0"/>
                    </a:p>
                    <a:p>
                      <a:pPr algn="r"/>
                      <a:r>
                        <a:rPr kumimoji="1" lang="ja-JP" altLang="en-US" sz="1050" b="1" dirty="0"/>
                        <a:t>家族等へ引継ぎ　１件</a:t>
                      </a:r>
                      <a:endParaRPr kumimoji="1" lang="en-US" altLang="ja-JP" sz="1050" b="1" dirty="0"/>
                    </a:p>
                  </a:txBody>
                  <a:tcPr/>
                </a:tc>
                <a:extLst>
                  <a:ext uri="{0D108BD9-81ED-4DB2-BD59-A6C34878D82A}">
                    <a16:rowId xmlns:a16="http://schemas.microsoft.com/office/drawing/2014/main" val="1471313638"/>
                  </a:ext>
                </a:extLst>
              </a:tr>
              <a:tr h="556921">
                <a:tc>
                  <a:txBody>
                    <a:bodyPr/>
                    <a:lstStyle/>
                    <a:p>
                      <a:pPr algn="ctr"/>
                      <a:r>
                        <a:rPr kumimoji="1" lang="ja-JP" altLang="en-US" sz="1050" b="1" dirty="0"/>
                        <a:t>８月</a:t>
                      </a:r>
                    </a:p>
                  </a:txBody>
                  <a:tcPr/>
                </a:tc>
                <a:tc>
                  <a:txBody>
                    <a:bodyPr/>
                    <a:lstStyle/>
                    <a:p>
                      <a:pPr algn="r"/>
                      <a:r>
                        <a:rPr kumimoji="1" lang="ja-JP" altLang="en-US" sz="1050" b="1" dirty="0"/>
                        <a:t>７件</a:t>
                      </a:r>
                    </a:p>
                  </a:txBody>
                  <a:tcPr/>
                </a:tc>
                <a:tc>
                  <a:txBody>
                    <a:bodyPr/>
                    <a:lstStyle/>
                    <a:p>
                      <a:pPr algn="r"/>
                      <a:r>
                        <a:rPr kumimoji="1" lang="ja-JP" altLang="en-US" sz="1050" b="1" dirty="0"/>
                        <a:t>２件</a:t>
                      </a:r>
                    </a:p>
                  </a:txBody>
                  <a:tcPr/>
                </a:tc>
                <a:tc>
                  <a:txBody>
                    <a:bodyPr/>
                    <a:lstStyle/>
                    <a:p>
                      <a:pPr algn="r"/>
                      <a:r>
                        <a:rPr kumimoji="1" lang="ja-JP" altLang="en-US" sz="1050" b="1" dirty="0"/>
                        <a:t>５件</a:t>
                      </a:r>
                    </a:p>
                  </a:txBody>
                  <a:tcPr/>
                </a:tc>
                <a:tc>
                  <a:txBody>
                    <a:bodyPr/>
                    <a:lstStyle/>
                    <a:p>
                      <a:pPr algn="r"/>
                      <a:r>
                        <a:rPr kumimoji="1" lang="ja-JP" altLang="en-US" sz="1050" b="1" dirty="0"/>
                        <a:t>かかり付け医へ引継ぎ　１件</a:t>
                      </a:r>
                      <a:endParaRPr kumimoji="1" lang="en-US" altLang="ja-JP" sz="1050" b="1" dirty="0"/>
                    </a:p>
                    <a:p>
                      <a:pPr algn="r"/>
                      <a:r>
                        <a:rPr kumimoji="1" lang="ja-JP" altLang="en-US" sz="1050" b="1" dirty="0"/>
                        <a:t>家族等へ引継ぎ　３件</a:t>
                      </a:r>
                      <a:endParaRPr kumimoji="1" lang="en-US" altLang="ja-JP" sz="1050" b="1" dirty="0"/>
                    </a:p>
                    <a:p>
                      <a:pPr algn="r"/>
                      <a:r>
                        <a:rPr kumimoji="1" lang="ja-JP" altLang="en-US" sz="1050" b="1" dirty="0"/>
                        <a:t>病院搬送　１件</a:t>
                      </a:r>
                    </a:p>
                  </a:txBody>
                  <a:tcPr/>
                </a:tc>
                <a:extLst>
                  <a:ext uri="{0D108BD9-81ED-4DB2-BD59-A6C34878D82A}">
                    <a16:rowId xmlns:a16="http://schemas.microsoft.com/office/drawing/2014/main" val="759402822"/>
                  </a:ext>
                </a:extLst>
              </a:tr>
              <a:tr h="556921">
                <a:tc>
                  <a:txBody>
                    <a:bodyPr/>
                    <a:lstStyle/>
                    <a:p>
                      <a:pPr algn="ctr"/>
                      <a:r>
                        <a:rPr kumimoji="1" lang="ja-JP" altLang="en-US" sz="1050" b="1" dirty="0"/>
                        <a:t>９月</a:t>
                      </a:r>
                    </a:p>
                  </a:txBody>
                  <a:tcPr/>
                </a:tc>
                <a:tc>
                  <a:txBody>
                    <a:bodyPr/>
                    <a:lstStyle/>
                    <a:p>
                      <a:pPr algn="r"/>
                      <a:r>
                        <a:rPr kumimoji="1" lang="ja-JP" altLang="en-US" sz="1050" b="1" dirty="0"/>
                        <a:t>６件</a:t>
                      </a:r>
                    </a:p>
                  </a:txBody>
                  <a:tcPr/>
                </a:tc>
                <a:tc>
                  <a:txBody>
                    <a:bodyPr/>
                    <a:lstStyle/>
                    <a:p>
                      <a:pPr algn="r"/>
                      <a:r>
                        <a:rPr kumimoji="1" lang="ja-JP" altLang="en-US" sz="1050" b="1" dirty="0"/>
                        <a:t>２件</a:t>
                      </a:r>
                    </a:p>
                  </a:txBody>
                  <a:tcPr/>
                </a:tc>
                <a:tc>
                  <a:txBody>
                    <a:bodyPr/>
                    <a:lstStyle/>
                    <a:p>
                      <a:pPr algn="r"/>
                      <a:r>
                        <a:rPr kumimoji="1" lang="ja-JP" altLang="en-US" sz="1050" b="1" dirty="0"/>
                        <a:t>４件</a:t>
                      </a:r>
                    </a:p>
                  </a:txBody>
                  <a:tcPr/>
                </a:tc>
                <a:tc>
                  <a:txBody>
                    <a:bodyPr/>
                    <a:lstStyle/>
                    <a:p>
                      <a:pPr algn="r"/>
                      <a:r>
                        <a:rPr kumimoji="1" lang="ja-JP" altLang="en-US" sz="1050" b="1" dirty="0"/>
                        <a:t>かかり付け医へ引継ぎ　２件</a:t>
                      </a:r>
                      <a:endParaRPr kumimoji="1" lang="en-US" altLang="ja-JP" sz="1050" b="1" dirty="0"/>
                    </a:p>
                    <a:p>
                      <a:pPr algn="r"/>
                      <a:r>
                        <a:rPr kumimoji="1" lang="ja-JP" altLang="en-US" sz="1050" b="1" dirty="0"/>
                        <a:t>家族等へ引継ぎ　１件</a:t>
                      </a:r>
                      <a:endParaRPr kumimoji="1" lang="en-US" altLang="ja-JP" sz="1050" b="1" dirty="0"/>
                    </a:p>
                    <a:p>
                      <a:pPr algn="r"/>
                      <a:r>
                        <a:rPr kumimoji="1" lang="ja-JP" altLang="en-US" sz="1050" b="1" dirty="0"/>
                        <a:t>病院搬送　１件</a:t>
                      </a:r>
                    </a:p>
                  </a:txBody>
                  <a:tcPr/>
                </a:tc>
                <a:extLst>
                  <a:ext uri="{0D108BD9-81ED-4DB2-BD59-A6C34878D82A}">
                    <a16:rowId xmlns:a16="http://schemas.microsoft.com/office/drawing/2014/main" val="3282621535"/>
                  </a:ext>
                </a:extLst>
              </a:tr>
              <a:tr h="262792">
                <a:tc>
                  <a:txBody>
                    <a:bodyPr/>
                    <a:lstStyle/>
                    <a:p>
                      <a:pPr algn="ctr"/>
                      <a:r>
                        <a:rPr kumimoji="1" lang="ja-JP" altLang="en-US" sz="1050" b="1" dirty="0"/>
                        <a:t>１０月</a:t>
                      </a:r>
                    </a:p>
                  </a:txBody>
                  <a:tcPr/>
                </a:tc>
                <a:tc>
                  <a:txBody>
                    <a:bodyPr/>
                    <a:lstStyle/>
                    <a:p>
                      <a:pPr algn="r"/>
                      <a:r>
                        <a:rPr kumimoji="1" lang="ja-JP" altLang="en-US" sz="1050" b="1" dirty="0"/>
                        <a:t>２件</a:t>
                      </a:r>
                    </a:p>
                  </a:txBody>
                  <a:tcPr/>
                </a:tc>
                <a:tc>
                  <a:txBody>
                    <a:bodyPr/>
                    <a:lstStyle/>
                    <a:p>
                      <a:pPr algn="r"/>
                      <a:r>
                        <a:rPr kumimoji="1" lang="ja-JP" altLang="en-US" sz="1050" b="1" dirty="0"/>
                        <a:t>１件</a:t>
                      </a:r>
                    </a:p>
                  </a:txBody>
                  <a:tcPr/>
                </a:tc>
                <a:tc>
                  <a:txBody>
                    <a:bodyPr/>
                    <a:lstStyle/>
                    <a:p>
                      <a:pPr algn="r"/>
                      <a:r>
                        <a:rPr kumimoji="1" lang="ja-JP" altLang="en-US" sz="1050" b="1" dirty="0"/>
                        <a:t>１件</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1" dirty="0"/>
                        <a:t>かかり付け医へ引継ぎ　１件</a:t>
                      </a:r>
                      <a:endParaRPr kumimoji="1" lang="en-US" altLang="ja-JP" sz="1050" b="1" dirty="0"/>
                    </a:p>
                  </a:txBody>
                  <a:tcPr/>
                </a:tc>
                <a:extLst>
                  <a:ext uri="{0D108BD9-81ED-4DB2-BD59-A6C34878D82A}">
                    <a16:rowId xmlns:a16="http://schemas.microsoft.com/office/drawing/2014/main" val="3760389688"/>
                  </a:ext>
                </a:extLst>
              </a:tr>
              <a:tr h="556921">
                <a:tc>
                  <a:txBody>
                    <a:bodyPr/>
                    <a:lstStyle/>
                    <a:p>
                      <a:pPr algn="ctr"/>
                      <a:r>
                        <a:rPr kumimoji="1" lang="ja-JP" altLang="en-US" sz="1050" b="1" dirty="0"/>
                        <a:t>１１月</a:t>
                      </a:r>
                    </a:p>
                  </a:txBody>
                  <a:tcPr/>
                </a:tc>
                <a:tc>
                  <a:txBody>
                    <a:bodyPr/>
                    <a:lstStyle/>
                    <a:p>
                      <a:pPr algn="r"/>
                      <a:r>
                        <a:rPr kumimoji="1" lang="ja-JP" altLang="en-US" sz="1050" b="1" dirty="0"/>
                        <a:t>６件</a:t>
                      </a:r>
                    </a:p>
                  </a:txBody>
                  <a:tcPr/>
                </a:tc>
                <a:tc>
                  <a:txBody>
                    <a:bodyPr/>
                    <a:lstStyle/>
                    <a:p>
                      <a:pPr algn="r"/>
                      <a:r>
                        <a:rPr kumimoji="1" lang="ja-JP" altLang="en-US" sz="1050" b="1" dirty="0"/>
                        <a:t>３件</a:t>
                      </a:r>
                    </a:p>
                  </a:txBody>
                  <a:tcPr/>
                </a:tc>
                <a:tc>
                  <a:txBody>
                    <a:bodyPr/>
                    <a:lstStyle/>
                    <a:p>
                      <a:pPr algn="r"/>
                      <a:r>
                        <a:rPr kumimoji="1" lang="ja-JP" altLang="en-US" sz="1050" b="1" dirty="0"/>
                        <a:t>３件</a:t>
                      </a:r>
                    </a:p>
                  </a:txBody>
                  <a:tcPr/>
                </a:tc>
                <a:tc>
                  <a:txBody>
                    <a:bodyPr/>
                    <a:lstStyle/>
                    <a:p>
                      <a:pPr algn="r"/>
                      <a:r>
                        <a:rPr kumimoji="1" lang="ja-JP" altLang="en-US" sz="1050" b="1" dirty="0"/>
                        <a:t>家族等へ引継ぎ　１件</a:t>
                      </a:r>
                      <a:endParaRPr kumimoji="1" lang="en-US" altLang="ja-JP" sz="1050" b="1" dirty="0"/>
                    </a:p>
                    <a:p>
                      <a:pPr algn="r"/>
                      <a:r>
                        <a:rPr kumimoji="1" lang="ja-JP" altLang="en-US" sz="1050" b="1" dirty="0"/>
                        <a:t>病院搬送　２件</a:t>
                      </a:r>
                      <a:endParaRPr kumimoji="1" lang="en-US" altLang="ja-JP" sz="1050" b="1" dirty="0"/>
                    </a:p>
                    <a:p>
                      <a:pPr algn="r"/>
                      <a:r>
                        <a:rPr kumimoji="1" lang="en-US" altLang="ja-JP" sz="1050" b="1" dirty="0"/>
                        <a:t>※</a:t>
                      </a:r>
                      <a:r>
                        <a:rPr kumimoji="1" lang="ja-JP" altLang="en-US" sz="1050" b="1" dirty="0"/>
                        <a:t>内、ＭＣ医師による中止　１件</a:t>
                      </a:r>
                    </a:p>
                  </a:txBody>
                  <a:tcPr/>
                </a:tc>
                <a:extLst>
                  <a:ext uri="{0D108BD9-81ED-4DB2-BD59-A6C34878D82A}">
                    <a16:rowId xmlns:a16="http://schemas.microsoft.com/office/drawing/2014/main" val="4126749861"/>
                  </a:ext>
                </a:extLst>
              </a:tr>
              <a:tr h="400983">
                <a:tc>
                  <a:txBody>
                    <a:bodyPr/>
                    <a:lstStyle/>
                    <a:p>
                      <a:pPr algn="ctr"/>
                      <a:r>
                        <a:rPr kumimoji="1" lang="ja-JP" altLang="en-US" sz="1050" b="1" dirty="0"/>
                        <a:t>１２月</a:t>
                      </a:r>
                    </a:p>
                  </a:txBody>
                  <a:tcPr/>
                </a:tc>
                <a:tc>
                  <a:txBody>
                    <a:bodyPr/>
                    <a:lstStyle/>
                    <a:p>
                      <a:pPr algn="r"/>
                      <a:r>
                        <a:rPr kumimoji="1" lang="ja-JP" altLang="en-US" sz="1050" b="1" dirty="0"/>
                        <a:t>９件</a:t>
                      </a:r>
                    </a:p>
                  </a:txBody>
                  <a:tcPr/>
                </a:tc>
                <a:tc>
                  <a:txBody>
                    <a:bodyPr/>
                    <a:lstStyle/>
                    <a:p>
                      <a:pPr algn="r"/>
                      <a:r>
                        <a:rPr kumimoji="1" lang="ja-JP" altLang="en-US" sz="1050" b="1" dirty="0"/>
                        <a:t>５件</a:t>
                      </a:r>
                    </a:p>
                  </a:txBody>
                  <a:tcPr/>
                </a:tc>
                <a:tc>
                  <a:txBody>
                    <a:bodyPr/>
                    <a:lstStyle/>
                    <a:p>
                      <a:pPr algn="r"/>
                      <a:r>
                        <a:rPr kumimoji="1" lang="ja-JP" altLang="en-US" sz="1050" b="1" dirty="0"/>
                        <a:t>４件</a:t>
                      </a:r>
                    </a:p>
                  </a:txBody>
                  <a:tcPr/>
                </a:tc>
                <a:tc>
                  <a:txBody>
                    <a:bodyPr/>
                    <a:lstStyle/>
                    <a:p>
                      <a:pPr algn="r"/>
                      <a:r>
                        <a:rPr kumimoji="1" lang="ja-JP" altLang="en-US" sz="1050" b="1" dirty="0"/>
                        <a:t>家族等へ引継ぎ　２件</a:t>
                      </a:r>
                      <a:endParaRPr kumimoji="1" lang="en-US" altLang="ja-JP" sz="1050" b="1" dirty="0"/>
                    </a:p>
                    <a:p>
                      <a:pPr algn="r"/>
                      <a:r>
                        <a:rPr kumimoji="1" lang="ja-JP" altLang="en-US" sz="1050" b="1" dirty="0"/>
                        <a:t>病院搬送　２件</a:t>
                      </a:r>
                    </a:p>
                  </a:txBody>
                  <a:tcPr/>
                </a:tc>
                <a:extLst>
                  <a:ext uri="{0D108BD9-81ED-4DB2-BD59-A6C34878D82A}">
                    <a16:rowId xmlns:a16="http://schemas.microsoft.com/office/drawing/2014/main" val="4202076955"/>
                  </a:ext>
                </a:extLst>
              </a:tr>
            </a:tbl>
          </a:graphicData>
        </a:graphic>
      </p:graphicFrame>
    </p:spTree>
    <p:extLst>
      <p:ext uri="{BB962C8B-B14F-4D97-AF65-F5344CB8AC3E}">
        <p14:creationId xmlns:p14="http://schemas.microsoft.com/office/powerpoint/2010/main" val="3496168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C882F4-D028-6997-E1E1-D0EA06826AFB}"/>
              </a:ext>
            </a:extLst>
          </p:cNvPr>
          <p:cNvSpPr>
            <a:spLocks noGrp="1"/>
          </p:cNvSpPr>
          <p:nvPr>
            <p:ph type="title"/>
          </p:nvPr>
        </p:nvSpPr>
        <p:spPr>
          <a:xfrm>
            <a:off x="847898" y="792296"/>
            <a:ext cx="10058400" cy="621792"/>
          </a:xfrm>
        </p:spPr>
        <p:txBody>
          <a:bodyPr>
            <a:normAutofit/>
          </a:bodyPr>
          <a:lstStyle/>
          <a:p>
            <a:r>
              <a:rPr kumimoji="1" lang="ja-JP" altLang="en-US" sz="3200" b="1" dirty="0"/>
              <a:t>ＤＮＡＲプロトコール（案）骨子</a:t>
            </a:r>
          </a:p>
        </p:txBody>
      </p:sp>
      <p:pic>
        <p:nvPicPr>
          <p:cNvPr id="8" name="コンテンツ プレースホルダー 7" descr="ダイアグラム&#10;&#10;AI によって生成されたコンテンツは間違っている可能性があります。">
            <a:extLst>
              <a:ext uri="{FF2B5EF4-FFF2-40B4-BE49-F238E27FC236}">
                <a16:creationId xmlns:a16="http://schemas.microsoft.com/office/drawing/2014/main" id="{AFD92559-70CB-461E-F265-1E56FFA6BAD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72626" y="1835732"/>
            <a:ext cx="3314986" cy="4690310"/>
          </a:xfrm>
        </p:spPr>
      </p:pic>
      <p:pic>
        <p:nvPicPr>
          <p:cNvPr id="10" name="図 9" descr="テキスト, 手紙&#10;&#10;AI によって生成されたコンテンツは間違っている可能性があります。">
            <a:extLst>
              <a:ext uri="{FF2B5EF4-FFF2-40B4-BE49-F238E27FC236}">
                <a16:creationId xmlns:a16="http://schemas.microsoft.com/office/drawing/2014/main" id="{92CB5102-E498-4337-0C43-51B1F81837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5789" y="1835732"/>
            <a:ext cx="3314987" cy="4690310"/>
          </a:xfrm>
          <a:prstGeom prst="rect">
            <a:avLst/>
          </a:prstGeom>
        </p:spPr>
      </p:pic>
    </p:spTree>
    <p:extLst>
      <p:ext uri="{BB962C8B-B14F-4D97-AF65-F5344CB8AC3E}">
        <p14:creationId xmlns:p14="http://schemas.microsoft.com/office/powerpoint/2010/main" val="3366055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C882F4-D028-6997-E1E1-D0EA06826AFB}"/>
              </a:ext>
            </a:extLst>
          </p:cNvPr>
          <p:cNvSpPr>
            <a:spLocks noGrp="1"/>
          </p:cNvSpPr>
          <p:nvPr>
            <p:ph type="title"/>
          </p:nvPr>
        </p:nvSpPr>
        <p:spPr>
          <a:xfrm>
            <a:off x="774008" y="810768"/>
            <a:ext cx="10058400" cy="621792"/>
          </a:xfrm>
        </p:spPr>
        <p:txBody>
          <a:bodyPr>
            <a:normAutofit/>
          </a:bodyPr>
          <a:lstStyle/>
          <a:p>
            <a:r>
              <a:rPr kumimoji="1" lang="ja-JP" altLang="en-US" sz="3200" b="1" dirty="0"/>
              <a:t>ＤＮＡＲプロトコール（案）骨子</a:t>
            </a:r>
          </a:p>
        </p:txBody>
      </p:sp>
      <p:pic>
        <p:nvPicPr>
          <p:cNvPr id="9" name="コンテンツ プレースホルダー 8" descr="テキスト, 手紙&#10;&#10;AI によって生成されたコンテンツは間違っている可能性があります。">
            <a:extLst>
              <a:ext uri="{FF2B5EF4-FFF2-40B4-BE49-F238E27FC236}">
                <a16:creationId xmlns:a16="http://schemas.microsoft.com/office/drawing/2014/main" id="{A92A04E8-E635-C68D-1E9B-BAEE67F4D56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97280" y="1826587"/>
            <a:ext cx="3316586" cy="4692574"/>
          </a:xfrm>
        </p:spPr>
      </p:pic>
      <p:pic>
        <p:nvPicPr>
          <p:cNvPr id="11" name="図 10" descr="テキスト&#10;&#10;AI によって生成されたコンテンツは間違っている可能性があります。">
            <a:extLst>
              <a:ext uri="{FF2B5EF4-FFF2-40B4-BE49-F238E27FC236}">
                <a16:creationId xmlns:a16="http://schemas.microsoft.com/office/drawing/2014/main" id="{108C76D8-2594-E834-ECC1-8B81B62C25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0841" y="1826587"/>
            <a:ext cx="3316586" cy="4692572"/>
          </a:xfrm>
          <a:prstGeom prst="rect">
            <a:avLst/>
          </a:prstGeom>
        </p:spPr>
      </p:pic>
      <p:pic>
        <p:nvPicPr>
          <p:cNvPr id="13" name="図 12" descr="背景パターン が含まれている画像&#10;&#10;AI によって生成されたコンテンツは間違っている可能性があります。">
            <a:extLst>
              <a:ext uri="{FF2B5EF4-FFF2-40B4-BE49-F238E27FC236}">
                <a16:creationId xmlns:a16="http://schemas.microsoft.com/office/drawing/2014/main" id="{F35CC7FA-3AE0-39E9-6630-29A8F8AFC1B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64402" y="1826587"/>
            <a:ext cx="3316587" cy="4692574"/>
          </a:xfrm>
          <a:prstGeom prst="rect">
            <a:avLst/>
          </a:prstGeom>
        </p:spPr>
      </p:pic>
    </p:spTree>
    <p:extLst>
      <p:ext uri="{BB962C8B-B14F-4D97-AF65-F5344CB8AC3E}">
        <p14:creationId xmlns:p14="http://schemas.microsoft.com/office/powerpoint/2010/main" val="3474039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505754" y="3872922"/>
            <a:ext cx="11204310" cy="2531472"/>
          </a:xfrm>
          <a:prstGeom prst="rect">
            <a:avLst/>
          </a:prstGeom>
          <a:solidFill>
            <a:schemeClr val="tx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正方形/長方形 17"/>
          <p:cNvSpPr/>
          <p:nvPr/>
        </p:nvSpPr>
        <p:spPr>
          <a:xfrm>
            <a:off x="514214" y="3883331"/>
            <a:ext cx="1097282" cy="63263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お願い２</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5" name="タイトル 1"/>
          <p:cNvSpPr>
            <a:spLocks noGrp="1"/>
          </p:cNvSpPr>
          <p:nvPr>
            <p:ph type="title"/>
          </p:nvPr>
        </p:nvSpPr>
        <p:spPr>
          <a:xfrm>
            <a:off x="1271894" y="614222"/>
            <a:ext cx="10180299" cy="631115"/>
          </a:xfrm>
          <a:ln>
            <a:noFill/>
          </a:ln>
        </p:spPr>
        <p:txBody>
          <a:bodyPr>
            <a:noAutofit/>
          </a:bodyPr>
          <a:lstStyle/>
          <a:p>
            <a:r>
              <a:rPr lang="ja-JP" altLang="en-US" sz="3200" b="1" dirty="0">
                <a:latin typeface="BIZ UDゴシック" panose="020B0400000000000000" pitchFamily="49" charset="-128"/>
                <a:ea typeface="BIZ UDゴシック" panose="020B0400000000000000" pitchFamily="49" charset="-128"/>
              </a:rPr>
              <a:t>先生方にご協力いただきたいこと</a:t>
            </a:r>
          </a:p>
        </p:txBody>
      </p:sp>
      <p:cxnSp>
        <p:nvCxnSpPr>
          <p:cNvPr id="6" name="直線コネクタ 5"/>
          <p:cNvCxnSpPr/>
          <p:nvPr/>
        </p:nvCxnSpPr>
        <p:spPr>
          <a:xfrm>
            <a:off x="1271894" y="1326382"/>
            <a:ext cx="1000770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514214" y="1486253"/>
            <a:ext cx="11204310" cy="2138580"/>
          </a:xfrm>
          <a:prstGeom prst="rect">
            <a:avLst/>
          </a:prstGeom>
          <a:solidFill>
            <a:schemeClr val="tx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highlight>
                <a:srgbClr val="00FFFF"/>
              </a:highlight>
            </a:endParaRPr>
          </a:p>
        </p:txBody>
      </p:sp>
      <p:sp>
        <p:nvSpPr>
          <p:cNvPr id="8" name="正方形/長方形 7"/>
          <p:cNvSpPr/>
          <p:nvPr/>
        </p:nvSpPr>
        <p:spPr>
          <a:xfrm>
            <a:off x="537830" y="1496439"/>
            <a:ext cx="1097282" cy="63263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お願い１</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781039" y="1631514"/>
            <a:ext cx="9671154" cy="400110"/>
          </a:xfrm>
          <a:prstGeom prst="rect">
            <a:avLst/>
          </a:prstGeom>
          <a:solidFill>
            <a:srgbClr val="FFFF99"/>
          </a:solidFill>
        </p:spPr>
        <p:txBody>
          <a:bodyPr wrap="square" rtlCol="0">
            <a:spAutoFit/>
          </a:bodyPr>
          <a:lstStyle/>
          <a:p>
            <a:r>
              <a:rPr lang="ja-JP" altLang="en-US" sz="2000" b="1" dirty="0">
                <a:solidFill>
                  <a:srgbClr val="FF0000"/>
                </a:solidFill>
                <a:latin typeface="BIZ UDPゴシック" panose="020B0400000000000000" pitchFamily="50" charset="-128"/>
                <a:ea typeface="BIZ UDPゴシック" panose="020B0400000000000000" pitchFamily="50" charset="-128"/>
              </a:rPr>
              <a:t> </a:t>
            </a:r>
            <a:r>
              <a:rPr lang="ja-JP" altLang="en-US" sz="1600" b="1" dirty="0">
                <a:solidFill>
                  <a:srgbClr val="FF0000"/>
                </a:solidFill>
                <a:latin typeface="BIZ UDゴシック" panose="020B0400000000000000" pitchFamily="49" charset="-128"/>
                <a:ea typeface="BIZ UDゴシック" panose="020B0400000000000000" pitchFamily="49" charset="-128"/>
              </a:rPr>
              <a:t>ＡＣＰ</a:t>
            </a:r>
            <a:r>
              <a:rPr lang="ja-JP" altLang="en-US" sz="1600" dirty="0">
                <a:solidFill>
                  <a:srgbClr val="FF0000"/>
                </a:solidFill>
                <a:latin typeface="BIZ UDゴシック" panose="020B0400000000000000" pitchFamily="49" charset="-128"/>
                <a:ea typeface="BIZ UDゴシック" panose="020B0400000000000000" pitchFamily="49" charset="-128"/>
              </a:rPr>
              <a:t>がなされている場合、１１９番通報は行わず、かかりつけ医等での看取りをお願いします。</a:t>
            </a:r>
            <a:endParaRPr lang="en-US" altLang="ja-JP" sz="1600" dirty="0">
              <a:solidFill>
                <a:srgbClr val="FF0000"/>
              </a:solidFill>
              <a:latin typeface="BIZ UDゴシック" panose="020B0400000000000000" pitchFamily="49" charset="-128"/>
              <a:ea typeface="BIZ UDゴシック" panose="020B0400000000000000" pitchFamily="49" charset="-128"/>
            </a:endParaRPr>
          </a:p>
        </p:txBody>
      </p:sp>
      <p:sp>
        <p:nvSpPr>
          <p:cNvPr id="10" name="テキスト ボックス 9"/>
          <p:cNvSpPr txBox="1"/>
          <p:nvPr/>
        </p:nvSpPr>
        <p:spPr>
          <a:xfrm>
            <a:off x="537830" y="2196164"/>
            <a:ext cx="11064876" cy="1626214"/>
          </a:xfrm>
          <a:prstGeom prst="rect">
            <a:avLst/>
          </a:prstGeom>
          <a:noFill/>
        </p:spPr>
        <p:txBody>
          <a:bodyPr wrap="square" rtlCol="0">
            <a:spAutoFit/>
          </a:bodyPr>
          <a:lstStyle/>
          <a:p>
            <a:pPr>
              <a:lnSpc>
                <a:spcPct val="150000"/>
              </a:lnSpc>
            </a:pPr>
            <a:r>
              <a:rPr lang="ja-JP" altLang="en-US" sz="1500" dirty="0">
                <a:solidFill>
                  <a:schemeClr val="bg1"/>
                </a:solidFill>
                <a:latin typeface="BIZ UDPゴシック" panose="020B0400000000000000" pitchFamily="50" charset="-128"/>
                <a:ea typeface="BIZ UDPゴシック" panose="020B0400000000000000" pitchFamily="50" charset="-128"/>
              </a:rPr>
              <a:t>　▶</a:t>
            </a:r>
            <a:r>
              <a:rPr lang="ja-JP" altLang="en-US" sz="1800" dirty="0">
                <a:solidFill>
                  <a:schemeClr val="bg1"/>
                </a:solidFill>
              </a:rPr>
              <a:t>人生の最終段階においてＡＣＰの結果として、患者本人が「心肺蘇生を望まない意思表示」を有している場合で、かつ家族もそれに同意している場合は、有事の際、１１９番通報は行わず、かかりつけ医等に連絡するよう事前の調整をお願いします。</a:t>
            </a:r>
            <a:endParaRPr kumimoji="1" lang="en-US" altLang="ja-JP" sz="1800" dirty="0">
              <a:solidFill>
                <a:schemeClr val="bg1"/>
              </a:solidFill>
            </a:endParaRPr>
          </a:p>
          <a:p>
            <a:pPr>
              <a:lnSpc>
                <a:spcPct val="150000"/>
              </a:lnSpc>
            </a:pPr>
            <a:endParaRPr lang="en-US" altLang="ja-JP" sz="1500"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481936" y="4583056"/>
            <a:ext cx="11176664" cy="2041713"/>
          </a:xfrm>
          <a:prstGeom prst="rect">
            <a:avLst/>
          </a:prstGeom>
          <a:noFill/>
        </p:spPr>
        <p:txBody>
          <a:bodyPr wrap="square" rtlCol="0">
            <a:spAutoFit/>
          </a:bodyPr>
          <a:lstStyle/>
          <a:p>
            <a:pPr>
              <a:lnSpc>
                <a:spcPct val="150000"/>
              </a:lnSpc>
            </a:pPr>
            <a:r>
              <a:rPr lang="ja-JP" altLang="en-US" sz="1500" dirty="0">
                <a:solidFill>
                  <a:schemeClr val="bg1"/>
                </a:solidFill>
                <a:latin typeface="BIZ UDPゴシック" panose="020B0400000000000000" pitchFamily="50" charset="-128"/>
                <a:ea typeface="BIZ UDPゴシック" panose="020B0400000000000000" pitchFamily="50" charset="-128"/>
              </a:rPr>
              <a:t>　▶</a:t>
            </a:r>
            <a:r>
              <a:rPr kumimoji="1" lang="ja-JP" altLang="en-US" sz="1800" dirty="0">
                <a:solidFill>
                  <a:schemeClr val="bg1"/>
                </a:solidFill>
              </a:rPr>
              <a:t>もし、家族が慌てて１１９番通報</a:t>
            </a:r>
            <a:r>
              <a:rPr kumimoji="1" lang="ja-JP" altLang="en-US" dirty="0">
                <a:solidFill>
                  <a:schemeClr val="bg1"/>
                </a:solidFill>
              </a:rPr>
              <a:t>した</a:t>
            </a:r>
            <a:r>
              <a:rPr kumimoji="1" lang="ja-JP" altLang="en-US" sz="1800" dirty="0">
                <a:solidFill>
                  <a:schemeClr val="bg1"/>
                </a:solidFill>
              </a:rPr>
              <a:t>場合、救急隊は出動しＣＰＲを開始します。その後、家族等からＡＣＰに基づく</a:t>
            </a:r>
            <a:r>
              <a:rPr lang="ja-JP" altLang="en-US" sz="1800" dirty="0">
                <a:solidFill>
                  <a:schemeClr val="bg1"/>
                </a:solidFill>
              </a:rPr>
              <a:t>「心肺蘇生を望まない意思表示」を示された場合は、</a:t>
            </a:r>
            <a:r>
              <a:rPr kumimoji="1" lang="ja-JP" altLang="en-US" dirty="0">
                <a:solidFill>
                  <a:schemeClr val="bg1"/>
                </a:solidFill>
              </a:rPr>
              <a:t>救急隊は</a:t>
            </a:r>
            <a:r>
              <a:rPr kumimoji="1" lang="ja-JP" altLang="en-US" sz="1800" dirty="0">
                <a:solidFill>
                  <a:schemeClr val="bg1"/>
                </a:solidFill>
              </a:rPr>
              <a:t>かかりつけ医等の</a:t>
            </a:r>
            <a:r>
              <a:rPr kumimoji="1" lang="ja-JP" altLang="en-US" dirty="0">
                <a:solidFill>
                  <a:schemeClr val="bg1"/>
                </a:solidFill>
              </a:rPr>
              <a:t>先生へ電話をかけますので、ご対応いただきますようお願いします</a:t>
            </a:r>
            <a:r>
              <a:rPr kumimoji="1" lang="ja-JP" altLang="en-US" sz="1800" dirty="0">
                <a:solidFill>
                  <a:schemeClr val="bg1"/>
                </a:solidFill>
              </a:rPr>
              <a:t>。（電話に出ない場合は、ＣＰＲを実施して搬送しますので、事前に本人や家族に説明をお願いします。）</a:t>
            </a:r>
            <a:endParaRPr kumimoji="1" lang="en-US" altLang="ja-JP" sz="1800" dirty="0">
              <a:solidFill>
                <a:schemeClr val="bg1"/>
              </a:solidFill>
            </a:endParaRPr>
          </a:p>
          <a:p>
            <a:pPr>
              <a:lnSpc>
                <a:spcPct val="150000"/>
              </a:lnSpc>
            </a:pPr>
            <a:endParaRPr lang="en-US" altLang="ja-JP" sz="1500" dirty="0">
              <a:solidFill>
                <a:schemeClr val="bg1"/>
              </a:solidFill>
              <a:latin typeface="BIZ UDPゴシック" panose="020B0400000000000000" pitchFamily="50" charset="-128"/>
              <a:ea typeface="BIZ UDPゴシック" panose="020B0400000000000000" pitchFamily="50" charset="-128"/>
            </a:endParaRPr>
          </a:p>
        </p:txBody>
      </p:sp>
      <p:sp>
        <p:nvSpPr>
          <p:cNvPr id="14" name="スライド番号プレースホルダー 2"/>
          <p:cNvSpPr txBox="1">
            <a:spLocks/>
          </p:cNvSpPr>
          <p:nvPr/>
        </p:nvSpPr>
        <p:spPr>
          <a:xfrm>
            <a:off x="10746590" y="134898"/>
            <a:ext cx="1066021" cy="365125"/>
          </a:xfrm>
          <a:prstGeom prst="rect">
            <a:avLst/>
          </a:prstGeom>
        </p:spPr>
        <p:txBody>
          <a:bodyPr vert="horz" lIns="91440" tIns="45720" rIns="91440" bIns="45720" rtlCol="0" anchor="ctr"/>
          <a:lstStyle>
            <a:defPPr>
              <a:defRPr lang="en-US"/>
            </a:defPPr>
            <a:lvl1pPr marL="0" algn="r" defTabSz="457200" rtl="0" eaLnBrk="1" latinLnBrk="0" hangingPunct="1">
              <a:defRPr sz="105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1600" dirty="0"/>
          </a:p>
        </p:txBody>
      </p:sp>
      <p:sp>
        <p:nvSpPr>
          <p:cNvPr id="2" name="テキスト ボックス 1">
            <a:extLst>
              <a:ext uri="{FF2B5EF4-FFF2-40B4-BE49-F238E27FC236}">
                <a16:creationId xmlns:a16="http://schemas.microsoft.com/office/drawing/2014/main" id="{F9D0F271-F3A3-E56F-D812-41C48948F980}"/>
              </a:ext>
            </a:extLst>
          </p:cNvPr>
          <p:cNvSpPr txBox="1"/>
          <p:nvPr/>
        </p:nvSpPr>
        <p:spPr>
          <a:xfrm>
            <a:off x="1781039" y="3999594"/>
            <a:ext cx="9671154" cy="400110"/>
          </a:xfrm>
          <a:prstGeom prst="rect">
            <a:avLst/>
          </a:prstGeom>
          <a:solidFill>
            <a:srgbClr val="FFFF99"/>
          </a:solidFill>
        </p:spPr>
        <p:txBody>
          <a:bodyPr wrap="square" rtlCol="0">
            <a:spAutoFit/>
          </a:bodyPr>
          <a:lstStyle/>
          <a:p>
            <a:r>
              <a:rPr lang="en-US" altLang="ja-JP" sz="2000" b="1" dirty="0">
                <a:solidFill>
                  <a:srgbClr val="FF0000"/>
                </a:solidFill>
                <a:latin typeface="BIZ UDPゴシック" panose="020B0400000000000000" pitchFamily="50" charset="-128"/>
                <a:ea typeface="BIZ UDPゴシック" panose="020B0400000000000000" pitchFamily="50" charset="-128"/>
              </a:rPr>
              <a:t> </a:t>
            </a:r>
            <a:r>
              <a:rPr lang="ja-JP" altLang="en-US" sz="1600" dirty="0">
                <a:solidFill>
                  <a:srgbClr val="FF0000"/>
                </a:solidFill>
                <a:latin typeface="BIZ UDPゴシック" panose="020B0400000000000000" pitchFamily="50" charset="-128"/>
                <a:ea typeface="BIZ UDPゴシック" panose="020B0400000000000000" pitchFamily="50" charset="-128"/>
              </a:rPr>
              <a:t>救急隊や家族からの電話には極力出るようにお願いします。</a:t>
            </a:r>
            <a:endParaRPr lang="en-US" altLang="ja-JP" sz="1600" dirty="0">
              <a:solidFill>
                <a:srgbClr val="FF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103289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526718" y="3955267"/>
            <a:ext cx="11204310" cy="2288511"/>
          </a:xfrm>
          <a:prstGeom prst="rect">
            <a:avLst/>
          </a:prstGeom>
          <a:solidFill>
            <a:schemeClr val="tx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18" name="正方形/長方形 17"/>
          <p:cNvSpPr/>
          <p:nvPr/>
        </p:nvSpPr>
        <p:spPr>
          <a:xfrm>
            <a:off x="521982" y="3968730"/>
            <a:ext cx="1097282" cy="63263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お願い４</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5" name="タイトル 1"/>
          <p:cNvSpPr>
            <a:spLocks noGrp="1"/>
          </p:cNvSpPr>
          <p:nvPr>
            <p:ph type="title"/>
          </p:nvPr>
        </p:nvSpPr>
        <p:spPr>
          <a:xfrm>
            <a:off x="1271894" y="614222"/>
            <a:ext cx="10180299" cy="631115"/>
          </a:xfrm>
          <a:ln>
            <a:noFill/>
          </a:ln>
        </p:spPr>
        <p:txBody>
          <a:bodyPr>
            <a:noAutofit/>
          </a:bodyPr>
          <a:lstStyle/>
          <a:p>
            <a:r>
              <a:rPr lang="ja-JP" altLang="en-US" sz="3200" b="1" dirty="0">
                <a:latin typeface="BIZ UDゴシック" panose="020B0400000000000000" pitchFamily="49" charset="-128"/>
                <a:ea typeface="BIZ UDゴシック" panose="020B0400000000000000" pitchFamily="49" charset="-128"/>
              </a:rPr>
              <a:t>先生方にご協力いただきたいこと</a:t>
            </a:r>
          </a:p>
        </p:txBody>
      </p:sp>
      <p:cxnSp>
        <p:nvCxnSpPr>
          <p:cNvPr id="6" name="直線コネクタ 5"/>
          <p:cNvCxnSpPr/>
          <p:nvPr/>
        </p:nvCxnSpPr>
        <p:spPr>
          <a:xfrm>
            <a:off x="1271894" y="1326382"/>
            <a:ext cx="1000770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514214" y="1525949"/>
            <a:ext cx="11204310" cy="2138580"/>
          </a:xfrm>
          <a:prstGeom prst="rect">
            <a:avLst/>
          </a:prstGeom>
          <a:solidFill>
            <a:schemeClr val="tx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521982" y="1524938"/>
            <a:ext cx="1097282" cy="63263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お願い３</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833317" y="1704065"/>
            <a:ext cx="9671154" cy="338554"/>
          </a:xfrm>
          <a:prstGeom prst="rect">
            <a:avLst/>
          </a:prstGeom>
          <a:solidFill>
            <a:srgbClr val="FFFF99"/>
          </a:solidFill>
        </p:spPr>
        <p:txBody>
          <a:bodyPr wrap="square" rtlCol="0">
            <a:spAutoFit/>
          </a:bodyPr>
          <a:lstStyle/>
          <a:p>
            <a:r>
              <a:rPr lang="ja-JP" altLang="en-US" sz="1600" dirty="0">
                <a:solidFill>
                  <a:srgbClr val="FF0000"/>
                </a:solidFill>
                <a:latin typeface="BIZ UDPゴシック" panose="020B0400000000000000" pitchFamily="50" charset="-128"/>
                <a:ea typeface="BIZ UDPゴシック" panose="020B0400000000000000" pitchFamily="50" charset="-128"/>
              </a:rPr>
              <a:t>患者を看取りに来れるか救急隊と調整をお願いします。</a:t>
            </a:r>
            <a:endParaRPr lang="en-US" altLang="ja-JP" sz="1600" dirty="0">
              <a:solidFill>
                <a:srgbClr val="FF0000"/>
              </a:solidFill>
              <a:latin typeface="BIZ UDゴシック" panose="020B0400000000000000" pitchFamily="49" charset="-128"/>
              <a:ea typeface="BIZ UDゴシック" panose="020B0400000000000000" pitchFamily="49" charset="-128"/>
            </a:endParaRPr>
          </a:p>
        </p:txBody>
      </p:sp>
      <p:sp>
        <p:nvSpPr>
          <p:cNvPr id="10" name="テキスト ボックス 9"/>
          <p:cNvSpPr txBox="1"/>
          <p:nvPr/>
        </p:nvSpPr>
        <p:spPr>
          <a:xfrm>
            <a:off x="563562" y="2252722"/>
            <a:ext cx="11064876" cy="2041713"/>
          </a:xfrm>
          <a:prstGeom prst="rect">
            <a:avLst/>
          </a:prstGeom>
          <a:noFill/>
        </p:spPr>
        <p:txBody>
          <a:bodyPr wrap="square" rtlCol="0">
            <a:spAutoFit/>
          </a:bodyPr>
          <a:lstStyle/>
          <a:p>
            <a:pPr>
              <a:lnSpc>
                <a:spcPct val="150000"/>
              </a:lnSpc>
            </a:pPr>
            <a:r>
              <a:rPr lang="ja-JP" altLang="en-US" sz="1500" dirty="0">
                <a:solidFill>
                  <a:schemeClr val="bg1"/>
                </a:solidFill>
                <a:latin typeface="BIZ UDPゴシック" panose="020B0400000000000000" pitchFamily="50" charset="-128"/>
                <a:ea typeface="BIZ UDPゴシック" panose="020B0400000000000000" pitchFamily="50" charset="-128"/>
              </a:rPr>
              <a:t>　▶</a:t>
            </a:r>
            <a:r>
              <a:rPr lang="ja-JP" altLang="en-US" dirty="0">
                <a:solidFill>
                  <a:schemeClr val="bg1"/>
                </a:solidFill>
              </a:rPr>
              <a:t>救急隊から、４５分以内に現場へ来ることができるか、４５分以上又は１２時間以内に現場へ来れるか等、看取りに来れるか電話連絡が入りますので、この調整をお願いします。（１２時間以上かかる場合等は、ＣＰＲを実施してへ搬送することになりますので、</a:t>
            </a:r>
            <a:r>
              <a:rPr kumimoji="1" lang="ja-JP" altLang="en-US" dirty="0">
                <a:solidFill>
                  <a:schemeClr val="bg1"/>
                </a:solidFill>
              </a:rPr>
              <a:t>事前に本人や家族へ説明をお願いします。 </a:t>
            </a:r>
            <a:r>
              <a:rPr lang="ja-JP" altLang="en-US" dirty="0">
                <a:solidFill>
                  <a:schemeClr val="bg1"/>
                </a:solidFill>
              </a:rPr>
              <a:t>）</a:t>
            </a:r>
            <a:endParaRPr lang="en-US" altLang="ja-JP" dirty="0">
              <a:solidFill>
                <a:schemeClr val="bg1"/>
              </a:solidFill>
            </a:endParaRPr>
          </a:p>
          <a:p>
            <a:pPr>
              <a:lnSpc>
                <a:spcPct val="150000"/>
              </a:lnSpc>
            </a:pPr>
            <a:endParaRPr kumimoji="1" lang="en-US" altLang="ja-JP" sz="1800" dirty="0">
              <a:solidFill>
                <a:schemeClr val="bg1"/>
              </a:solidFill>
            </a:endParaRPr>
          </a:p>
          <a:p>
            <a:pPr>
              <a:lnSpc>
                <a:spcPct val="150000"/>
              </a:lnSpc>
            </a:pPr>
            <a:endParaRPr lang="en-US" altLang="ja-JP" sz="1500"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563562" y="4756981"/>
            <a:ext cx="11176664" cy="1626214"/>
          </a:xfrm>
          <a:prstGeom prst="rect">
            <a:avLst/>
          </a:prstGeom>
          <a:noFill/>
        </p:spPr>
        <p:txBody>
          <a:bodyPr wrap="square" rtlCol="0">
            <a:spAutoFit/>
          </a:bodyPr>
          <a:lstStyle/>
          <a:p>
            <a:pPr>
              <a:lnSpc>
                <a:spcPct val="150000"/>
              </a:lnSpc>
            </a:pPr>
            <a:r>
              <a:rPr lang="ja-JP" altLang="en-US" sz="1500" dirty="0">
                <a:solidFill>
                  <a:schemeClr val="bg1"/>
                </a:solidFill>
                <a:latin typeface="BIZ UDPゴシック" panose="020B0400000000000000" pitchFamily="50" charset="-128"/>
                <a:ea typeface="BIZ UDPゴシック" panose="020B0400000000000000" pitchFamily="50" charset="-128"/>
              </a:rPr>
              <a:t>　▶</a:t>
            </a:r>
            <a:r>
              <a:rPr lang="ja-JP" altLang="en-US" dirty="0">
                <a:solidFill>
                  <a:schemeClr val="bg1"/>
                </a:solidFill>
              </a:rPr>
              <a:t>救急隊が搬送を開始した後、かかりつけ医と連絡が取れた場合は、収容先医療機関とその後の協議をお願いします。（死亡診断のための搬送や、心肺蘇生を行わずに搬送する等、救急業務外の指示は受けれません。）</a:t>
            </a:r>
            <a:endParaRPr kumimoji="1" lang="en-US" altLang="ja-JP" sz="1800" dirty="0">
              <a:solidFill>
                <a:schemeClr val="bg1"/>
              </a:solidFill>
            </a:endParaRPr>
          </a:p>
          <a:p>
            <a:pPr>
              <a:lnSpc>
                <a:spcPct val="150000"/>
              </a:lnSpc>
            </a:pPr>
            <a:endParaRPr lang="en-US" altLang="ja-JP" sz="1500" dirty="0">
              <a:solidFill>
                <a:schemeClr val="bg1"/>
              </a:solidFill>
              <a:latin typeface="BIZ UDPゴシック" panose="020B0400000000000000" pitchFamily="50" charset="-128"/>
              <a:ea typeface="BIZ UDPゴシック" panose="020B0400000000000000" pitchFamily="50" charset="-128"/>
            </a:endParaRPr>
          </a:p>
        </p:txBody>
      </p:sp>
      <p:sp>
        <p:nvSpPr>
          <p:cNvPr id="14" name="スライド番号プレースホルダー 2"/>
          <p:cNvSpPr txBox="1">
            <a:spLocks/>
          </p:cNvSpPr>
          <p:nvPr/>
        </p:nvSpPr>
        <p:spPr>
          <a:xfrm>
            <a:off x="10746590" y="134898"/>
            <a:ext cx="1066021" cy="365125"/>
          </a:xfrm>
          <a:prstGeom prst="rect">
            <a:avLst/>
          </a:prstGeom>
        </p:spPr>
        <p:txBody>
          <a:bodyPr vert="horz" lIns="91440" tIns="45720" rIns="91440" bIns="45720" rtlCol="0" anchor="ctr"/>
          <a:lstStyle>
            <a:defPPr>
              <a:defRPr lang="en-US"/>
            </a:defPPr>
            <a:lvl1pPr marL="0" algn="r" defTabSz="457200" rtl="0" eaLnBrk="1" latinLnBrk="0" hangingPunct="1">
              <a:defRPr sz="105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1600" dirty="0"/>
          </a:p>
        </p:txBody>
      </p:sp>
      <p:sp>
        <p:nvSpPr>
          <p:cNvPr id="2" name="テキスト ボックス 1">
            <a:extLst>
              <a:ext uri="{FF2B5EF4-FFF2-40B4-BE49-F238E27FC236}">
                <a16:creationId xmlns:a16="http://schemas.microsoft.com/office/drawing/2014/main" id="{F9D0F271-F3A3-E56F-D812-41C48948F980}"/>
              </a:ext>
            </a:extLst>
          </p:cNvPr>
          <p:cNvSpPr txBox="1"/>
          <p:nvPr/>
        </p:nvSpPr>
        <p:spPr>
          <a:xfrm>
            <a:off x="1833317" y="4107294"/>
            <a:ext cx="9671154" cy="400110"/>
          </a:xfrm>
          <a:prstGeom prst="rect">
            <a:avLst/>
          </a:prstGeom>
          <a:solidFill>
            <a:srgbClr val="FFFF99"/>
          </a:solidFill>
        </p:spPr>
        <p:txBody>
          <a:bodyPr wrap="square" rtlCol="0">
            <a:spAutoFit/>
          </a:bodyPr>
          <a:lstStyle/>
          <a:p>
            <a:r>
              <a:rPr lang="en-US" altLang="ja-JP" sz="2000" b="1" dirty="0">
                <a:solidFill>
                  <a:srgbClr val="FF0000"/>
                </a:solidFill>
                <a:latin typeface="BIZ UDPゴシック" panose="020B0400000000000000" pitchFamily="50" charset="-128"/>
                <a:ea typeface="BIZ UDPゴシック" panose="020B0400000000000000" pitchFamily="50" charset="-128"/>
              </a:rPr>
              <a:t> </a:t>
            </a:r>
            <a:r>
              <a:rPr lang="ja-JP" altLang="en-US" sz="1600" dirty="0">
                <a:solidFill>
                  <a:srgbClr val="FF0000"/>
                </a:solidFill>
                <a:latin typeface="BIZ UDPゴシック" panose="020B0400000000000000" pitchFamily="50" charset="-128"/>
                <a:ea typeface="BIZ UDPゴシック" panose="020B0400000000000000" pitchFamily="50" charset="-128"/>
              </a:rPr>
              <a:t>救急隊が搬送を開始した後は、収容先医療機関とその後の調整をお願いします。</a:t>
            </a:r>
            <a:endParaRPr lang="en-US" altLang="ja-JP" sz="1600" dirty="0">
              <a:solidFill>
                <a:srgbClr val="FF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216273146"/>
      </p:ext>
    </p:extLst>
  </p:cSld>
  <p:clrMapOvr>
    <a:masterClrMapping/>
  </p:clrMapOvr>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57</TotalTime>
  <Words>3699</Words>
  <Application>Microsoft Office PowerPoint</Application>
  <PresentationFormat>ワイド画面</PresentationFormat>
  <Paragraphs>197</Paragraphs>
  <Slides>13</Slides>
  <Notes>13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13</vt:i4>
      </vt:variant>
    </vt:vector>
  </HeadingPairs>
  <TitlesOfParts>
    <vt:vector size="24" baseType="lpstr">
      <vt:lpstr>BIZ UDPゴシック</vt:lpstr>
      <vt:lpstr>BIZ UDゴシック</vt:lpstr>
      <vt:lpstr>Meiryo UI</vt:lpstr>
      <vt:lpstr>ＭＳ 明朝</vt:lpstr>
      <vt:lpstr>ヒラギノ角ゴ Pro W3</vt:lpstr>
      <vt:lpstr>游ゴシック</vt:lpstr>
      <vt:lpstr>游明朝</vt:lpstr>
      <vt:lpstr>Century Gothic</vt:lpstr>
      <vt:lpstr>Wingdings</vt:lpstr>
      <vt:lpstr>Wingdings 3</vt:lpstr>
      <vt:lpstr>スライス</vt:lpstr>
      <vt:lpstr>阪神・丹波地域統一プロトコール 人生の最終段階にあり心肺蘇生を望まない心肺停止傷病者への対応プロトコール（案）</vt:lpstr>
      <vt:lpstr>背　景　　　　　　　　　　　　　　　　　　　　</vt:lpstr>
      <vt:lpstr>兵庫県下の状況</vt:lpstr>
      <vt:lpstr>兵庫県下の状況</vt:lpstr>
      <vt:lpstr>神戸地域の状況</vt:lpstr>
      <vt:lpstr>ＤＮＡＲプロトコール（案）骨子</vt:lpstr>
      <vt:lpstr>ＤＮＡＲプロトコール（案）骨子</vt:lpstr>
      <vt:lpstr>先生方にご協力いただきたいこと</vt:lpstr>
      <vt:lpstr>先生方にご協力いただきたいこと</vt:lpstr>
      <vt:lpstr>先生方にご協力いただきたいこと</vt:lpstr>
      <vt:lpstr>まとめ</vt:lpstr>
      <vt:lpstr>PowerPoint プレゼンテーション</vt:lpstr>
      <vt:lpstr>（参考）死亡診断について</vt:lpstr>
    </vt:vector>
  </TitlesOfParts>
  <Company>西宮市役所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前川　知哉</dc:creator>
  <cp:lastModifiedBy>前川　知哉</cp:lastModifiedBy>
  <cp:revision>6</cp:revision>
  <cp:lastPrinted>2025-12-15T08:16:45Z</cp:lastPrinted>
  <dcterms:created xsi:type="dcterms:W3CDTF">2025-12-11T03:00:24Z</dcterms:created>
  <dcterms:modified xsi:type="dcterms:W3CDTF">2025-12-18T00:45:36Z</dcterms:modified>
</cp:coreProperties>
</file>