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 id="2147483720" r:id="rId5"/>
  </p:sldMasterIdLst>
  <p:notesMasterIdLst>
    <p:notesMasterId r:id="rId10"/>
  </p:notesMasterIdLst>
  <p:sldIdLst>
    <p:sldId id="2147378892" r:id="rId6"/>
    <p:sldId id="845" r:id="rId7"/>
    <p:sldId id="2147378882" r:id="rId8"/>
    <p:sldId id="2147378893" r:id="rId9"/>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2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5"/>
            <a:ext cx="2918621" cy="494813"/>
          </a:xfrm>
          <a:prstGeom prst="rect">
            <a:avLst/>
          </a:prstGeom>
        </p:spPr>
        <p:txBody>
          <a:bodyPr vert="horz" lIns="90609" tIns="45301" rIns="90609" bIns="453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7" y="5"/>
            <a:ext cx="2918621" cy="494813"/>
          </a:xfrm>
          <a:prstGeom prst="rect">
            <a:avLst/>
          </a:prstGeom>
        </p:spPr>
        <p:txBody>
          <a:bodyPr vert="horz" lIns="90609" tIns="45301" rIns="90609" bIns="45301" rtlCol="0"/>
          <a:lstStyle>
            <a:lvl1pPr algn="r">
              <a:defRPr sz="1200"/>
            </a:lvl1pPr>
          </a:lstStyle>
          <a:p>
            <a:fld id="{7EE5BBA3-23BA-421E-A6B2-40CBB36E4ACA}" type="datetimeFigureOut">
              <a:rPr kumimoji="1" lang="ja-JP" altLang="en-US" smtClean="0"/>
              <a:t>2025/5/14</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09" tIns="45301" rIns="90609" bIns="45301" rtlCol="0" anchor="ctr"/>
          <a:lstStyle/>
          <a:p>
            <a:endParaRPr lang="ja-JP" altLang="en-US"/>
          </a:p>
        </p:txBody>
      </p:sp>
      <p:sp>
        <p:nvSpPr>
          <p:cNvPr id="5" name="ノート プレースホルダー 4"/>
          <p:cNvSpPr>
            <a:spLocks noGrp="1"/>
          </p:cNvSpPr>
          <p:nvPr>
            <p:ph type="body" sz="quarter" idx="3"/>
          </p:nvPr>
        </p:nvSpPr>
        <p:spPr>
          <a:xfrm>
            <a:off x="673891" y="4748001"/>
            <a:ext cx="5387982" cy="3884437"/>
          </a:xfrm>
          <a:prstGeom prst="rect">
            <a:avLst/>
          </a:prstGeom>
        </p:spPr>
        <p:txBody>
          <a:bodyPr vert="horz" lIns="90609" tIns="45301" rIns="90609" bIns="45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505"/>
            <a:ext cx="2918621" cy="494813"/>
          </a:xfrm>
          <a:prstGeom prst="rect">
            <a:avLst/>
          </a:prstGeom>
        </p:spPr>
        <p:txBody>
          <a:bodyPr vert="horz" lIns="90609" tIns="45301" rIns="90609" bIns="453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7" y="9371505"/>
            <a:ext cx="2918621" cy="494813"/>
          </a:xfrm>
          <a:prstGeom prst="rect">
            <a:avLst/>
          </a:prstGeom>
        </p:spPr>
        <p:txBody>
          <a:bodyPr vert="horz" lIns="90609" tIns="45301" rIns="90609" bIns="45301"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9E4919-8921-4E53-817D-973F5F6DF7C1}" type="slidenum">
              <a:rPr kumimoji="1" lang="ja-JP" altLang="en-US" sz="13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3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6684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078DEA9-2112-4563-A7F5-931734AC6426}" type="datetime1">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7245D3-122F-4954-8250-F1B018B09E80}" type="datetime1">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AF18F4-61C2-48AC-9382-7659CC0D382E}" type="datetime1">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679C2E-1A88-4760-8FF1-AA9C8DE7BA0E}" type="datetime1">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50478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4801D7-E274-4B5C-8218-148B6D91F34C}" type="datetime1">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6" y="6356352"/>
            <a:ext cx="2228850" cy="365125"/>
          </a:xfrm>
        </p:spPr>
        <p:txBody>
          <a:bodyPr/>
          <a:lstStyle>
            <a:lvl1pPr>
              <a:defRPr sz="2000">
                <a:solidFill>
                  <a:schemeClr val="tx1"/>
                </a:solidFill>
              </a:defRPr>
            </a:lvl1pPr>
          </a:lstStyle>
          <a:p>
            <a:fld id="{59976C32-8F02-40FE-954F-E3DC56C57746}" type="slidenum">
              <a:rPr kumimoji="1" lang="ja-JP" altLang="en-US" smtClean="0"/>
              <a:pPr/>
              <a:t>‹#›</a:t>
            </a:fld>
            <a:endParaRPr kumimoji="1" lang="ja-JP" altLang="en-US"/>
          </a:p>
        </p:txBody>
      </p:sp>
    </p:spTree>
    <p:extLst>
      <p:ext uri="{BB962C8B-B14F-4D97-AF65-F5344CB8AC3E}">
        <p14:creationId xmlns:p14="http://schemas.microsoft.com/office/powerpoint/2010/main" val="24120404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DB6EB8-B655-47F2-95F8-9A4D4F7496C9}" type="datetime1">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207768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58E0EFA-B4A3-4363-B3B2-12427901EFDE}" type="datetime1">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597003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DD825F7-FAFD-4873-B481-D0BD764A5D9F}" type="datetime1">
              <a:rPr kumimoji="1" lang="ja-JP" altLang="en-US" smtClean="0"/>
              <a:t>2025/5/14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8233829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34F4948-A4FB-4BBA-8528-0A00A40EB8B3}" type="datetime1">
              <a:rPr kumimoji="1" lang="ja-JP" altLang="en-US" smtClean="0"/>
              <a:t>2025/5/14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9650464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9D613-90EF-4C13-AE73-F38923157F8A}" type="datetime1">
              <a:rPr kumimoji="1" lang="ja-JP" altLang="en-US" smtClean="0"/>
              <a:t>2025/5/14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6214560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0A305-3C75-4523-88FE-1212F819FD31}" type="datetime1">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691248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CA0473B-CB24-45BD-859B-BC66505A86EB}" type="datetime1">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1B0A31-95B7-4F85-B552-695743C423A7}" type="datetime1">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333117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581ECE8-6D0E-4C07-BB67-F3E6C1D90C79}" type="datetime1">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785761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AC2119-DB24-46C6-B4D3-923E22CE2C94}" type="datetime1">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4289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7C5D7A-0113-4798-BD02-4976B09DD63C}" type="datetime1">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3F2C3EB-F463-49D5-A78F-0049D0B7421E}" type="datetime1">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B29D4CA-0452-4538-B8F9-D36D77891E90}" type="datetime1">
              <a:rPr kumimoji="1" lang="ja-JP" altLang="en-US" smtClean="0"/>
              <a:t>2025/5/14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F85AF43-9E49-481F-87A3-5CCDED8CC990}" type="datetime1">
              <a:rPr kumimoji="1" lang="ja-JP" altLang="en-US" smtClean="0"/>
              <a:t>2025/5/14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F15FB-B7D1-4A62-889A-76E20E68CF89}" type="datetime1">
              <a:rPr kumimoji="1" lang="ja-JP" altLang="en-US" smtClean="0"/>
              <a:t>2025/5/14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0FE21B-93E7-4691-ABA4-F5ED958FEAA6}" type="datetime1">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E5BA7CD-FD9C-41B0-AADE-C05DA468DB68}" type="datetime1">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4086D-A45F-45F3-86C4-60334BD04A9F}" type="datetime1">
              <a:rPr kumimoji="1" lang="ja-JP" altLang="en-US" smtClean="0"/>
              <a:t>2025/5/14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69082-1A5B-4A4B-8245-6A1EB3D57239}" type="datetime1">
              <a:rPr kumimoji="1" lang="ja-JP" altLang="en-US" smtClean="0"/>
              <a:t>2025/5/14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555431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2550096742"/>
              </p:ext>
            </p:extLst>
          </p:nvPr>
        </p:nvGraphicFramePr>
        <p:xfrm>
          <a:off x="5033989" y="3996666"/>
          <a:ext cx="4794000" cy="1715453"/>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3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1054315077"/>
              </p:ext>
            </p:extLst>
          </p:nvPr>
        </p:nvGraphicFramePr>
        <p:xfrm>
          <a:off x="5033989" y="2450731"/>
          <a:ext cx="4794000" cy="1515178"/>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61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3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273718386"/>
              </p:ext>
            </p:extLst>
          </p:nvPr>
        </p:nvGraphicFramePr>
        <p:xfrm>
          <a:off x="5033989" y="1657974"/>
          <a:ext cx="4794000" cy="7620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2441586231"/>
              </p:ext>
            </p:extLst>
          </p:nvPr>
        </p:nvGraphicFramePr>
        <p:xfrm>
          <a:off x="78011" y="4925917"/>
          <a:ext cx="4794000" cy="1251586"/>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3200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3200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3790352044"/>
              </p:ext>
            </p:extLst>
          </p:nvPr>
        </p:nvGraphicFramePr>
        <p:xfrm>
          <a:off x="78011" y="2579357"/>
          <a:ext cx="4794000" cy="2311719"/>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1184675225"/>
              </p:ext>
            </p:extLst>
          </p:nvPr>
        </p:nvGraphicFramePr>
        <p:xfrm>
          <a:off x="78011" y="974796"/>
          <a:ext cx="4794000" cy="15697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endParaRPr kumimoji="1" lang="en-US" altLang="ja-JP" sz="14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latin typeface="ＭＳ 明朝" panose="02020609040205080304" pitchFamily="17" charset="-128"/>
                          <a:ea typeface="ＭＳ 明朝" panose="02020609040205080304" pitchFamily="17" charset="-128"/>
                        </a:rPr>
                        <a:t>有機物の適正な</a:t>
                      </a:r>
                      <a:r>
                        <a:rPr kumimoji="1" lang="ja-JP" altLang="en-US" sz="1200" b="0" dirty="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266743"/>
            <a:ext cx="5105885" cy="369332"/>
          </a:xfrm>
          <a:prstGeom prst="rect">
            <a:avLst/>
          </a:prstGeom>
          <a:noFill/>
        </p:spPr>
        <p:txBody>
          <a:bodyPr wrap="none" lIns="91440" tIns="45720" rIns="91440" bIns="45720" rtlCol="0" anchor="t">
            <a:spAutoFit/>
          </a:bodyPr>
          <a:lstStyle/>
          <a:p>
            <a:r>
              <a:rPr kumimoji="1" lang="ja-JP" altLang="en-US" b="1" dirty="0">
                <a:latin typeface="Meiryo UI"/>
                <a:ea typeface="Meiryo UI"/>
              </a:rPr>
              <a:t>環境負荷低減のチェックシート</a:t>
            </a:r>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a:ea typeface="メイリオ"/>
              </a:rPr>
              <a:t>農業経営体向け）</a:t>
            </a:r>
            <a:endParaRPr kumimoji="1" lang="en-US" altLang="ja-JP" b="1" dirty="0">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129034492"/>
              </p:ext>
            </p:extLst>
          </p:nvPr>
        </p:nvGraphicFramePr>
        <p:xfrm>
          <a:off x="5033989" y="968715"/>
          <a:ext cx="4794000" cy="6553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sp>
        <p:nvSpPr>
          <p:cNvPr id="6" name="テキスト ボックス 5">
            <a:extLst>
              <a:ext uri="{FF2B5EF4-FFF2-40B4-BE49-F238E27FC236}">
                <a16:creationId xmlns:a16="http://schemas.microsoft.com/office/drawing/2014/main" id="{34C4DFA5-D155-792A-2115-2BF37F11D7D1}"/>
              </a:ext>
            </a:extLst>
          </p:cNvPr>
          <p:cNvSpPr txBox="1"/>
          <p:nvPr/>
        </p:nvSpPr>
        <p:spPr>
          <a:xfrm>
            <a:off x="5222368" y="46928"/>
            <a:ext cx="4031873"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事業名：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助成対象者名：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住　所：</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連絡先：</a:t>
            </a:r>
            <a:r>
              <a:rPr kumimoji="1" lang="ja-JP" altLang="en-US" sz="1200" u="sng" dirty="0">
                <a:latin typeface="ＭＳ ゴシック" panose="020B0609070205080204" pitchFamily="49" charset="-128"/>
                <a:ea typeface="ＭＳ ゴシック" panose="020B0609070205080204" pitchFamily="49" charset="-128"/>
              </a:rPr>
              <a:t>　　　　　　　　　　　　　　　　　　　　</a:t>
            </a:r>
          </a:p>
        </p:txBody>
      </p:sp>
      <p:sp>
        <p:nvSpPr>
          <p:cNvPr id="15" name="テキスト ボックス 14">
            <a:extLst>
              <a:ext uri="{FF2B5EF4-FFF2-40B4-BE49-F238E27FC236}">
                <a16:creationId xmlns:a16="http://schemas.microsoft.com/office/drawing/2014/main" id="{669051E2-FFA6-AE06-24D2-3E8ECF25DA5A}"/>
              </a:ext>
            </a:extLst>
          </p:cNvPr>
          <p:cNvSpPr txBox="1"/>
          <p:nvPr/>
        </p:nvSpPr>
        <p:spPr>
          <a:xfrm>
            <a:off x="4837668" y="5691969"/>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16" name="テキスト ボックス 15">
            <a:extLst>
              <a:ext uri="{FF2B5EF4-FFF2-40B4-BE49-F238E27FC236}">
                <a16:creationId xmlns:a16="http://schemas.microsoft.com/office/drawing/2014/main" id="{B09F9575-3F39-1C53-A8AA-3574036A6213}"/>
              </a:ext>
            </a:extLst>
          </p:cNvPr>
          <p:cNvSpPr txBox="1"/>
          <p:nvPr/>
        </p:nvSpPr>
        <p:spPr>
          <a:xfrm>
            <a:off x="7315657" y="6604521"/>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7" name="正方形/長方形 16">
            <a:extLst>
              <a:ext uri="{FF2B5EF4-FFF2-40B4-BE49-F238E27FC236}">
                <a16:creationId xmlns:a16="http://schemas.microsoft.com/office/drawing/2014/main" id="{28016EBC-4AC8-3860-B54B-4E354F7F72ED}"/>
              </a:ext>
            </a:extLst>
          </p:cNvPr>
          <p:cNvSpPr/>
          <p:nvPr/>
        </p:nvSpPr>
        <p:spPr>
          <a:xfrm>
            <a:off x="4918657" y="5739827"/>
            <a:ext cx="4800258" cy="110799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74F8387D-BCC5-0788-DBCA-2E492970A72D}"/>
              </a:ext>
            </a:extLst>
          </p:cNvPr>
          <p:cNvSpPr txBox="1"/>
          <p:nvPr/>
        </p:nvSpPr>
        <p:spPr>
          <a:xfrm>
            <a:off x="0" y="-4578"/>
            <a:ext cx="5042516" cy="276999"/>
          </a:xfrm>
          <a:prstGeom prst="rect">
            <a:avLst/>
          </a:prstGeom>
          <a:noFill/>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rPr>
              <a:t>（別添１）</a:t>
            </a:r>
          </a:p>
        </p:txBody>
      </p:sp>
    </p:spTree>
    <p:extLst>
      <p:ext uri="{BB962C8B-B14F-4D97-AF65-F5344CB8AC3E}">
        <p14:creationId xmlns:p14="http://schemas.microsoft.com/office/powerpoint/2010/main" val="58085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3425135271"/>
              </p:ext>
            </p:extLst>
          </p:nvPr>
        </p:nvGraphicFramePr>
        <p:xfrm>
          <a:off x="51639" y="5182851"/>
          <a:ext cx="4862107" cy="1097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362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4662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57608">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3170672732"/>
              </p:ext>
            </p:extLst>
          </p:nvPr>
        </p:nvGraphicFramePr>
        <p:xfrm>
          <a:off x="5001167" y="2644617"/>
          <a:ext cx="4862107" cy="310896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1050">
                  <a:extLst>
                    <a:ext uri="{9D8B030D-6E8A-4147-A177-3AD203B41FA5}">
                      <a16:colId xmlns:a16="http://schemas.microsoft.com/office/drawing/2014/main" val="2357388432"/>
                    </a:ext>
                  </a:extLst>
                </a:gridCol>
                <a:gridCol w="645382">
                  <a:extLst>
                    <a:ext uri="{9D8B030D-6E8A-4147-A177-3AD203B41FA5}">
                      <a16:colId xmlns:a16="http://schemas.microsoft.com/office/drawing/2014/main" val="505857850"/>
                    </a:ext>
                  </a:extLst>
                </a:gridCol>
              </a:tblGrid>
              <a:tr h="334505">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a:solidFill>
                            <a:schemeClr val="tx1"/>
                          </a:solidFill>
                          <a:latin typeface="ＭＳ 明朝" panose="02020609040205080304" pitchFamily="17" charset="-128"/>
                          <a:ea typeface="ＭＳ 明朝" panose="02020609040205080304" pitchFamily="17" charset="-128"/>
                        </a:rPr>
                        <a:t>GAP</a:t>
                      </a:r>
                      <a:r>
                        <a:rPr kumimoji="1" lang="ja-JP" altLang="en-US" sz="1200" b="0">
                          <a:solidFill>
                            <a:schemeClr val="tx1"/>
                          </a:solidFill>
                          <a:latin typeface="ＭＳ 明朝" panose="02020609040205080304" pitchFamily="17" charset="-128"/>
                          <a:ea typeface="ＭＳ 明朝" panose="02020609040205080304" pitchFamily="17" charset="-128"/>
                        </a:rPr>
                        <a:t>・</a:t>
                      </a:r>
                      <a:r>
                        <a:rPr kumimoji="1" lang="en-US" altLang="ja-JP" sz="1200" b="0">
                          <a:solidFill>
                            <a:schemeClr val="tx1"/>
                          </a:solidFill>
                          <a:latin typeface="ＭＳ 明朝" panose="02020609040205080304" pitchFamily="17" charset="-128"/>
                          <a:ea typeface="ＭＳ 明朝" panose="02020609040205080304" pitchFamily="17" charset="-128"/>
                        </a:rPr>
                        <a:t>HACCP</a:t>
                      </a:r>
                      <a:r>
                        <a:rPr kumimoji="1" lang="ja-JP" altLang="en-US" sz="1200" b="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298721">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596292">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dirty="0">
                          <a:solidFill>
                            <a:schemeClr val="tx1"/>
                          </a:solidFill>
                          <a:latin typeface="ＭＳ 明朝" panose="02020609040205080304" pitchFamily="17" charset="-128"/>
                          <a:ea typeface="ＭＳ 明朝" panose="02020609040205080304" pitchFamily="17" charset="-128"/>
                        </a:rPr>
                        <a:t>※</a:t>
                      </a:r>
                      <a:r>
                        <a:rPr kumimoji="1" lang="ja-JP" altLang="en-US" sz="1100" b="1" dirty="0">
                          <a:solidFill>
                            <a:schemeClr val="tx1"/>
                          </a:solidFill>
                          <a:latin typeface="ＭＳ 明朝" panose="02020609040205080304" pitchFamily="17" charset="-128"/>
                          <a:ea typeface="ＭＳ 明朝" panose="02020609040205080304" pitchFamily="17" charset="-128"/>
                        </a:rPr>
                        <a:t>和牛生産を行っている場合（該当しない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家畜改良増殖法及び家畜遺伝資源に係る不正競争防止に関する法律の遵守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50602"/>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568221441"/>
              </p:ext>
            </p:extLst>
          </p:nvPr>
        </p:nvGraphicFramePr>
        <p:xfrm>
          <a:off x="5001167" y="1821704"/>
          <a:ext cx="4862107"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90286">
                  <a:extLst>
                    <a:ext uri="{9D8B030D-6E8A-4147-A177-3AD203B41FA5}">
                      <a16:colId xmlns:a16="http://schemas.microsoft.com/office/drawing/2014/main" val="2357388432"/>
                    </a:ext>
                  </a:extLst>
                </a:gridCol>
                <a:gridCol w="636146">
                  <a:extLst>
                    <a:ext uri="{9D8B030D-6E8A-4147-A177-3AD203B41FA5}">
                      <a16:colId xmlns:a16="http://schemas.microsoft.com/office/drawing/2014/main" val="505857850"/>
                    </a:ext>
                  </a:extLst>
                </a:gridCol>
              </a:tblGrid>
              <a:tr h="296066">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330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4203011893"/>
              </p:ext>
            </p:extLst>
          </p:nvPr>
        </p:nvGraphicFramePr>
        <p:xfrm>
          <a:off x="5002347" y="991747"/>
          <a:ext cx="4862107" cy="777404"/>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61397">
                  <a:extLst>
                    <a:ext uri="{9D8B030D-6E8A-4147-A177-3AD203B41FA5}">
                      <a16:colId xmlns:a16="http://schemas.microsoft.com/office/drawing/2014/main" val="2357388432"/>
                    </a:ext>
                  </a:extLst>
                </a:gridCol>
                <a:gridCol w="665035">
                  <a:extLst>
                    <a:ext uri="{9D8B030D-6E8A-4147-A177-3AD203B41FA5}">
                      <a16:colId xmlns:a16="http://schemas.microsoft.com/office/drawing/2014/main" val="505857850"/>
                    </a:ext>
                  </a:extLst>
                </a:gridCol>
              </a:tblGrid>
              <a:tr h="394772">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2020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1759725045"/>
              </p:ext>
            </p:extLst>
          </p:nvPr>
        </p:nvGraphicFramePr>
        <p:xfrm>
          <a:off x="51639" y="4157063"/>
          <a:ext cx="4862107"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99909">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4765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3755501172"/>
              </p:ext>
            </p:extLst>
          </p:nvPr>
        </p:nvGraphicFramePr>
        <p:xfrm>
          <a:off x="51639" y="2264457"/>
          <a:ext cx="4862107" cy="1859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319061">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　　</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6876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1084858340"/>
              </p:ext>
            </p:extLst>
          </p:nvPr>
        </p:nvGraphicFramePr>
        <p:xfrm>
          <a:off x="51639" y="991404"/>
          <a:ext cx="4862107"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62997">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3160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3160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100218"/>
            <a:ext cx="5105885" cy="369332"/>
          </a:xfrm>
          <a:prstGeom prst="rect">
            <a:avLst/>
          </a:prstGeom>
          <a:noFill/>
        </p:spPr>
        <p:txBody>
          <a:bodyPr wrap="none" lIns="91440" tIns="45720" rIns="91440" bIns="45720" rtlCol="0" anchor="t">
            <a:spAutoFit/>
          </a:bodyPr>
          <a:lstStyle/>
          <a:p>
            <a:r>
              <a:rPr kumimoji="1" lang="ja-JP" altLang="en-US" b="1" dirty="0">
                <a:latin typeface="Meiryo UI"/>
                <a:ea typeface="Meiryo UI"/>
              </a:rPr>
              <a:t>環境負荷低減のチェックシート</a:t>
            </a:r>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a:ea typeface="メイリオ"/>
              </a:rPr>
              <a:t>畜産経営体向け）</a:t>
            </a:r>
            <a:endParaRPr kumimoji="1" lang="en-US" altLang="ja-JP" b="1" dirty="0">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51639" y="6255131"/>
            <a:ext cx="4902124" cy="374461"/>
          </a:xfrm>
          <a:prstGeom prst="rect">
            <a:avLst/>
          </a:prstGeom>
          <a:noFill/>
        </p:spPr>
        <p:txBody>
          <a:bodyPr wrap="square" rtlCol="0">
            <a:spAutoFit/>
          </a:bodyPr>
          <a:lstStyle/>
          <a:p>
            <a:pPr marL="180000" indent="-176213">
              <a:lnSpc>
                <a:spcPts val="1100"/>
              </a:lnSpc>
            </a:pPr>
            <a:r>
              <a:rPr kumimoji="1" lang="ja-JP" altLang="en-US" sz="1100" dirty="0">
                <a:latin typeface="ＭＳ 明朝" panose="02020609040205080304" pitchFamily="17" charset="-128"/>
                <a:ea typeface="ＭＳ 明朝" panose="02020609040205080304" pitchFamily="17" charset="-128"/>
              </a:rPr>
              <a:t>注　</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100" dirty="0">
              <a:latin typeface="ＭＳ 明朝" panose="02020609040205080304" pitchFamily="17" charset="-128"/>
              <a:ea typeface="ＭＳ 明朝" panose="02020609040205080304" pitchFamily="17" charset="-128"/>
            </a:endParaRPr>
          </a:p>
        </p:txBody>
      </p:sp>
      <p:sp>
        <p:nvSpPr>
          <p:cNvPr id="3" name="テキスト ボックス 2">
            <a:extLst>
              <a:ext uri="{FF2B5EF4-FFF2-40B4-BE49-F238E27FC236}">
                <a16:creationId xmlns:a16="http://schemas.microsoft.com/office/drawing/2014/main" id="{895D7E3C-DE3B-6F7A-2E3C-F01640A054DF}"/>
              </a:ext>
            </a:extLst>
          </p:cNvPr>
          <p:cNvSpPr txBox="1"/>
          <p:nvPr/>
        </p:nvSpPr>
        <p:spPr>
          <a:xfrm>
            <a:off x="5222368" y="46928"/>
            <a:ext cx="4031873"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事業名：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助成対象者名：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住　所：</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連絡先：</a:t>
            </a:r>
            <a:r>
              <a:rPr kumimoji="1" lang="ja-JP" altLang="en-US" sz="1200" u="sng" dirty="0">
                <a:latin typeface="ＭＳ ゴシック" panose="020B0609070205080204" pitchFamily="49" charset="-128"/>
                <a:ea typeface="ＭＳ ゴシック" panose="020B0609070205080204" pitchFamily="49" charset="-128"/>
              </a:rPr>
              <a:t>　　　　　　　　　　　　　　　　　　　　</a:t>
            </a:r>
          </a:p>
        </p:txBody>
      </p:sp>
      <p:sp>
        <p:nvSpPr>
          <p:cNvPr id="6" name="テキスト ボックス 5">
            <a:extLst>
              <a:ext uri="{FF2B5EF4-FFF2-40B4-BE49-F238E27FC236}">
                <a16:creationId xmlns:a16="http://schemas.microsoft.com/office/drawing/2014/main" id="{1D4FBF77-C267-4C29-B4C6-8631C7A5D318}"/>
              </a:ext>
            </a:extLst>
          </p:cNvPr>
          <p:cNvSpPr txBox="1"/>
          <p:nvPr/>
        </p:nvSpPr>
        <p:spPr>
          <a:xfrm>
            <a:off x="4933790" y="5742609"/>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9" name="テキスト ボックス 8">
            <a:extLst>
              <a:ext uri="{FF2B5EF4-FFF2-40B4-BE49-F238E27FC236}">
                <a16:creationId xmlns:a16="http://schemas.microsoft.com/office/drawing/2014/main" id="{3929716B-4538-7090-9E1F-7E65AAA2FB59}"/>
              </a:ext>
            </a:extLst>
          </p:cNvPr>
          <p:cNvSpPr txBox="1"/>
          <p:nvPr/>
        </p:nvSpPr>
        <p:spPr>
          <a:xfrm>
            <a:off x="7413010" y="6607110"/>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1" name="正方形/長方形 10">
            <a:extLst>
              <a:ext uri="{FF2B5EF4-FFF2-40B4-BE49-F238E27FC236}">
                <a16:creationId xmlns:a16="http://schemas.microsoft.com/office/drawing/2014/main" id="{824162C1-AD7E-AB98-6ACC-6006E3D14719}"/>
              </a:ext>
            </a:extLst>
          </p:cNvPr>
          <p:cNvSpPr/>
          <p:nvPr/>
        </p:nvSpPr>
        <p:spPr>
          <a:xfrm>
            <a:off x="5014779" y="5790467"/>
            <a:ext cx="4800258" cy="105447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79596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 name="表 26">
            <a:extLst>
              <a:ext uri="{FF2B5EF4-FFF2-40B4-BE49-F238E27FC236}">
                <a16:creationId xmlns:a16="http://schemas.microsoft.com/office/drawing/2014/main" id="{3C7941E5-A0C8-A4C0-4E43-94FD6529D2AD}"/>
              </a:ext>
            </a:extLst>
          </p:cNvPr>
          <p:cNvGraphicFramePr>
            <a:graphicFrameLocks noGrp="1"/>
          </p:cNvGraphicFramePr>
          <p:nvPr/>
        </p:nvGraphicFramePr>
        <p:xfrm>
          <a:off x="4974554" y="2716646"/>
          <a:ext cx="4894500" cy="1163989"/>
        </p:xfrm>
        <a:graphic>
          <a:graphicData uri="http://schemas.openxmlformats.org/drawingml/2006/table">
            <a:tbl>
              <a:tblPr firstRow="1" bandRow="1">
                <a:tableStyleId>{912C8C85-51F0-491E-9774-3900AFEF0FD7}</a:tableStyleId>
              </a:tblPr>
              <a:tblGrid>
                <a:gridCol w="267668">
                  <a:extLst>
                    <a:ext uri="{9D8B030D-6E8A-4147-A177-3AD203B41FA5}">
                      <a16:colId xmlns:a16="http://schemas.microsoft.com/office/drawing/2014/main" val="3966827443"/>
                    </a:ext>
                  </a:extLst>
                </a:gridCol>
                <a:gridCol w="676304">
                  <a:extLst>
                    <a:ext uri="{9D8B030D-6E8A-4147-A177-3AD203B41FA5}">
                      <a16:colId xmlns:a16="http://schemas.microsoft.com/office/drawing/2014/main" val="3756062049"/>
                    </a:ext>
                  </a:extLst>
                </a:gridCol>
                <a:gridCol w="3356009">
                  <a:extLst>
                    <a:ext uri="{9D8B030D-6E8A-4147-A177-3AD203B41FA5}">
                      <a16:colId xmlns:a16="http://schemas.microsoft.com/office/drawing/2014/main" val="2357388432"/>
                    </a:ext>
                  </a:extLst>
                </a:gridCol>
                <a:gridCol w="594519">
                  <a:extLst>
                    <a:ext uri="{9D8B030D-6E8A-4147-A177-3AD203B41FA5}">
                      <a16:colId xmlns:a16="http://schemas.microsoft.com/office/drawing/2014/main" val="505857850"/>
                    </a:ext>
                  </a:extLst>
                </a:gridCol>
              </a:tblGrid>
              <a:tr h="336357">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10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1000" b="0">
                          <a:solidFill>
                            <a:schemeClr val="tx1"/>
                          </a:solidFill>
                          <a:latin typeface="ＭＳ ゴシック" panose="020B0609070205080204" pitchFamily="49" charset="-128"/>
                          <a:ea typeface="ＭＳ ゴシック" panose="020B0609070205080204" pitchFamily="49" charset="-128"/>
                        </a:rPr>
                      </a:b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20447">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環境配慮の取組方針の策定や研修の実施に努める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341029">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30" name="表 7">
            <a:extLst>
              <a:ext uri="{FF2B5EF4-FFF2-40B4-BE49-F238E27FC236}">
                <a16:creationId xmlns:a16="http://schemas.microsoft.com/office/drawing/2014/main" id="{E39C0356-3C95-C47C-144C-13E36EFE284C}"/>
              </a:ext>
            </a:extLst>
          </p:cNvPr>
          <p:cNvGraphicFramePr>
            <a:graphicFrameLocks noGrp="1"/>
          </p:cNvGraphicFramePr>
          <p:nvPr/>
        </p:nvGraphicFramePr>
        <p:xfrm>
          <a:off x="4974555" y="1417810"/>
          <a:ext cx="4894499" cy="1198880"/>
        </p:xfrm>
        <a:graphic>
          <a:graphicData uri="http://schemas.openxmlformats.org/drawingml/2006/table">
            <a:tbl>
              <a:tblPr firstRow="1" bandRow="1">
                <a:tableStyleId>{912C8C85-51F0-491E-9774-3900AFEF0FD7}</a:tableStyleId>
              </a:tblPr>
              <a:tblGrid>
                <a:gridCol w="267668">
                  <a:extLst>
                    <a:ext uri="{9D8B030D-6E8A-4147-A177-3AD203B41FA5}">
                      <a16:colId xmlns:a16="http://schemas.microsoft.com/office/drawing/2014/main" val="3966827443"/>
                    </a:ext>
                  </a:extLst>
                </a:gridCol>
                <a:gridCol w="657439">
                  <a:extLst>
                    <a:ext uri="{9D8B030D-6E8A-4147-A177-3AD203B41FA5}">
                      <a16:colId xmlns:a16="http://schemas.microsoft.com/office/drawing/2014/main" val="3756062049"/>
                    </a:ext>
                  </a:extLst>
                </a:gridCol>
                <a:gridCol w="3337205">
                  <a:extLst>
                    <a:ext uri="{9D8B030D-6E8A-4147-A177-3AD203B41FA5}">
                      <a16:colId xmlns:a16="http://schemas.microsoft.com/office/drawing/2014/main" val="2357388432"/>
                    </a:ext>
                  </a:extLst>
                </a:gridCol>
                <a:gridCol w="632187">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11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資源の再利用を検討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58773"/>
                  </a:ext>
                </a:extLst>
              </a:tr>
            </a:tbl>
          </a:graphicData>
        </a:graphic>
      </p:graphicFrame>
      <p:graphicFrame>
        <p:nvGraphicFramePr>
          <p:cNvPr id="31" name="表 7">
            <a:extLst>
              <a:ext uri="{FF2B5EF4-FFF2-40B4-BE49-F238E27FC236}">
                <a16:creationId xmlns:a16="http://schemas.microsoft.com/office/drawing/2014/main" id="{CBE8F60D-84E1-0635-0380-418964769421}"/>
              </a:ext>
            </a:extLst>
          </p:cNvPr>
          <p:cNvGraphicFramePr>
            <a:graphicFrameLocks noGrp="1"/>
          </p:cNvGraphicFramePr>
          <p:nvPr/>
        </p:nvGraphicFramePr>
        <p:xfrm>
          <a:off x="122446" y="1417810"/>
          <a:ext cx="4809000" cy="208788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72062">
                  <a:extLst>
                    <a:ext uri="{9D8B030D-6E8A-4147-A177-3AD203B41FA5}">
                      <a16:colId xmlns:a16="http://schemas.microsoft.com/office/drawing/2014/main" val="3756062049"/>
                    </a:ext>
                  </a:extLst>
                </a:gridCol>
                <a:gridCol w="3352801">
                  <a:extLst>
                    <a:ext uri="{9D8B030D-6E8A-4147-A177-3AD203B41FA5}">
                      <a16:colId xmlns:a16="http://schemas.microsoft.com/office/drawing/2014/main" val="2357388432"/>
                    </a:ext>
                  </a:extLst>
                </a:gridCol>
                <a:gridCol w="6211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オフィスや車両・機械等の電気・燃料の使用状況の記録・保存に努める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省エネを意識し、不必要・非効率なエネルギー消費をしない（照明、空調、ウォームビズ・クールビズ、燃費効率のよい機械の利用等）ように努める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117004"/>
                  </a:ext>
                </a:extLst>
              </a:tr>
              <a:tr h="370840">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環境負荷低減に配慮した商品、原料等の調達を検討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9492618"/>
                  </a:ext>
                </a:extLst>
              </a:tr>
            </a:tbl>
          </a:graphicData>
        </a:graphic>
      </p:graphicFrame>
      <p:sp>
        <p:nvSpPr>
          <p:cNvPr id="10" name="テキスト ボックス 9">
            <a:extLst>
              <a:ext uri="{FF2B5EF4-FFF2-40B4-BE49-F238E27FC236}">
                <a16:creationId xmlns:a16="http://schemas.microsoft.com/office/drawing/2014/main" id="{9DAF8577-A7B2-9A7B-0E92-6CA66664FCF3}"/>
              </a:ext>
            </a:extLst>
          </p:cNvPr>
          <p:cNvSpPr txBox="1"/>
          <p:nvPr/>
        </p:nvSpPr>
        <p:spPr>
          <a:xfrm>
            <a:off x="0" y="150493"/>
            <a:ext cx="4875053" cy="369332"/>
          </a:xfrm>
          <a:prstGeom prst="rect">
            <a:avLst/>
          </a:prstGeom>
          <a:noFill/>
        </p:spPr>
        <p:txBody>
          <a:bodyPr wrap="none" lIns="91440" tIns="45720" rIns="91440" bIns="4572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Meiryo UI"/>
                <a:ea typeface="Meiryo UI"/>
                <a:cs typeface="+mn-cs"/>
              </a:rPr>
              <a:t>環境負荷低減のチェックシート</a:t>
            </a:r>
            <a:r>
              <a:rPr kumimoji="0" lang="ja-JP" altLang="en-US" b="1" i="0" u="none" strike="noStrike" kern="1200" cap="none" spc="0" normalizeH="0" baseline="0" noProof="0" dirty="0">
                <a:ln>
                  <a:noFill/>
                </a:ln>
                <a:solidFill>
                  <a:prstClr val="black"/>
                </a:solidFill>
                <a:effectLst/>
                <a:uLnTx/>
                <a:uFillTx/>
                <a:latin typeface="メイリオ"/>
                <a:ea typeface="メイリオ"/>
                <a:cs typeface="+mn-cs"/>
              </a:rPr>
              <a:t>（自治体等向け）</a:t>
            </a:r>
            <a:endParaRPr kumimoji="1" lang="en-US" altLang="ja-JP" b="1"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6" name="テキスト ボックス 5">
            <a:extLst>
              <a:ext uri="{FF2B5EF4-FFF2-40B4-BE49-F238E27FC236}">
                <a16:creationId xmlns:a16="http://schemas.microsoft.com/office/drawing/2014/main" id="{E6AE42E5-D08B-0921-71A5-2244BA244E12}"/>
              </a:ext>
            </a:extLst>
          </p:cNvPr>
          <p:cNvSpPr txBox="1"/>
          <p:nvPr/>
        </p:nvSpPr>
        <p:spPr>
          <a:xfrm>
            <a:off x="5482099" y="675335"/>
            <a:ext cx="4339650" cy="461665"/>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都道府県名・市町村名：</a:t>
            </a:r>
            <a:r>
              <a:rPr kumimoji="1" lang="ja-JP" altLang="en-US" sz="1200" b="0"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endParaRPr kumimoji="1" lang="en-US" altLang="ja-JP" sz="1200" b="0"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担当部署・担当者：</a:t>
            </a:r>
            <a:r>
              <a:rPr kumimoji="1" lang="ja-JP" altLang="en-US" sz="1200" b="0"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endParaRPr kumimoji="1" lang="en-US" altLang="ja-JP" sz="1200" b="0"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Tree>
    <p:extLst>
      <p:ext uri="{BB962C8B-B14F-4D97-AF65-F5344CB8AC3E}">
        <p14:creationId xmlns:p14="http://schemas.microsoft.com/office/powerpoint/2010/main" val="2366408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C8FBA38-9216-1BF5-BD24-E5CEA532B670}"/>
              </a:ext>
            </a:extLst>
          </p:cNvPr>
          <p:cNvSpPr txBox="1"/>
          <p:nvPr/>
        </p:nvSpPr>
        <p:spPr>
          <a:xfrm>
            <a:off x="69973" y="172629"/>
            <a:ext cx="6340197" cy="338554"/>
          </a:xfrm>
          <a:prstGeom prst="rect">
            <a:avLst/>
          </a:prstGeom>
          <a:noFill/>
        </p:spPr>
        <p:txBody>
          <a:bodyPr wrap="none" lIns="91440" tIns="45720" rIns="91440" bIns="4572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a:ea typeface="Meiryo UI"/>
                <a:cs typeface="+mn-cs"/>
              </a:rPr>
              <a:t>（裏面）</a:t>
            </a:r>
            <a:r>
              <a:rPr kumimoji="0" lang="ja-JP" altLang="en-US" sz="1600" b="1" i="0" u="none" strike="noStrike" kern="1200" cap="none" spc="0" normalizeH="0" baseline="0" noProof="0" dirty="0">
                <a:ln>
                  <a:noFill/>
                </a:ln>
                <a:solidFill>
                  <a:prstClr val="black"/>
                </a:solidFill>
                <a:effectLst/>
                <a:uLnTx/>
                <a:uFillTx/>
                <a:latin typeface="メイリオ"/>
                <a:ea typeface="メイリオ"/>
                <a:cs typeface="+mn-cs"/>
              </a:rPr>
              <a:t>農業経営体向け、畜産経営体向け、自治体等向け（共通）</a:t>
            </a:r>
            <a:endParaRPr kumimoji="1" lang="en-US" altLang="ja-JP" sz="1600" b="1"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7" name="正方形/長方形 6">
            <a:extLst>
              <a:ext uri="{FF2B5EF4-FFF2-40B4-BE49-F238E27FC236}">
                <a16:creationId xmlns:a16="http://schemas.microsoft.com/office/drawing/2014/main" id="{F8101FEA-E49D-4036-99A7-58DFB2C80B9F}"/>
              </a:ext>
            </a:extLst>
          </p:cNvPr>
          <p:cNvSpPr/>
          <p:nvPr/>
        </p:nvSpPr>
        <p:spPr>
          <a:xfrm>
            <a:off x="238957" y="837600"/>
            <a:ext cx="9428086" cy="59758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C91CEEF8-F105-AE1B-3F3B-756D8A751CC2}"/>
              </a:ext>
            </a:extLst>
          </p:cNvPr>
          <p:cNvSpPr txBox="1"/>
          <p:nvPr/>
        </p:nvSpPr>
        <p:spPr>
          <a:xfrm>
            <a:off x="238957" y="511183"/>
            <a:ext cx="9428086"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⑫「関係法令の遵守」に関する法令一覧</a:t>
            </a:r>
          </a:p>
        </p:txBody>
      </p:sp>
      <p:sp>
        <p:nvSpPr>
          <p:cNvPr id="13" name="テキスト ボックス 12">
            <a:extLst>
              <a:ext uri="{FF2B5EF4-FFF2-40B4-BE49-F238E27FC236}">
                <a16:creationId xmlns:a16="http://schemas.microsoft.com/office/drawing/2014/main" id="{9F54FD2C-6285-E470-F23A-D3FEF72F34A4}"/>
              </a:ext>
            </a:extLst>
          </p:cNvPr>
          <p:cNvSpPr txBox="1"/>
          <p:nvPr/>
        </p:nvSpPr>
        <p:spPr>
          <a:xfrm>
            <a:off x="443883" y="1296140"/>
            <a:ext cx="4287915" cy="522894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14" name="表 13">
            <a:extLst>
              <a:ext uri="{FF2B5EF4-FFF2-40B4-BE49-F238E27FC236}">
                <a16:creationId xmlns:a16="http://schemas.microsoft.com/office/drawing/2014/main" id="{CA3633C7-6826-B366-6A00-E980FE6AD078}"/>
              </a:ext>
            </a:extLst>
          </p:cNvPr>
          <p:cNvGraphicFramePr>
            <a:graphicFrameLocks noGrp="1"/>
          </p:cNvGraphicFramePr>
          <p:nvPr/>
        </p:nvGraphicFramePr>
        <p:xfrm>
          <a:off x="238957" y="873510"/>
          <a:ext cx="9428086" cy="5867400"/>
        </p:xfrm>
        <a:graphic>
          <a:graphicData uri="http://schemas.openxmlformats.org/drawingml/2006/table">
            <a:tbl>
              <a:tblPr/>
              <a:tblGrid>
                <a:gridCol w="9428086">
                  <a:extLst>
                    <a:ext uri="{9D8B030D-6E8A-4147-A177-3AD203B41FA5}">
                      <a16:colId xmlns:a16="http://schemas.microsoft.com/office/drawing/2014/main" val="1000326207"/>
                    </a:ext>
                  </a:extLst>
                </a:gridCol>
              </a:tblGrid>
              <a:tr h="5811862">
                <a:tc>
                  <a:txBody>
                    <a:bodyPr/>
                    <a:lstStyle/>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（１）適正な施肥</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・肥料の品質の確保等に関する法律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127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・農用地の土壌の汚染防止等に関する法律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・土壌汚染対策法 （平成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53</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（２）適正な防除</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・農薬取締法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23</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82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・植物防疫法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151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（３）エネルギーの節減</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・エネルギーの使用の合理化及び非化石エネルギーへの転換等に関する法律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（４）悪臭及び害虫の発生防止</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・家畜排せつ物の管理の適正化及び利用の促進に関する法律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・悪臭防止法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91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（５）廃棄物の発生抑制、適正な循環的な利用及び適正な処分</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・廃棄物の処理及び清掃に関する法律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・食品循環資源の再生利用等の促進に関する法律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・国等による環境物品等の調達の推進等に関する法律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100</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・容器包装に係る分別収集及び再商品化の促進等に関する法律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（平成７年法律第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・プラスチックに係る資源循環の促進等に関する法律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（令和３年法律第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60</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（６）生物多様性への悪影響の防止</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・遺伝子組換え生物等の使用等の規制による生物の多様性の確保に関する法律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97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・水質汚濁防止法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・湖沼水質保全特別措置法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61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・鳥獣の保護及び管理並びに狩猟の適正化に関する法律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88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・鳥獣による農林水産業等に係る被害の防止のための特別措置に関する法律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・合法伐採木材等の流通及び利用の促進に関する法律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・漁業法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267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・水産資源保護法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313</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・持続的養殖生産確保法 （平成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（７）環境関係法令の遵守等</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・労働安全衛生法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・環境影響評価法 （平成</a:t>
                      </a:r>
                      <a:r>
                        <a:rPr lang="ja-JP" alt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９</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81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・地球温暖化対策の推進に関する法律 （平成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10</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・国等における温室効果ガス等の排出の削減に配慮した契約の推進に関する法律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・土地改良法</a:t>
                      </a:r>
                      <a:r>
                        <a:rPr lang="ja-JP" alt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195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endPar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p>
                      <a:pPr marL="304800" indent="-152400" algn="l" latinLnBrk="1" hangingPunct="0"/>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・森林法</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26</a:t>
                      </a:r>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249</a:t>
                      </a:r>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endPar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txBody>
                  <a:tcPr marL="90170" marR="90170" marT="0" marB="0">
                    <a:lnL>
                      <a:noFill/>
                    </a:lnL>
                    <a:lnR>
                      <a:noFill/>
                    </a:lnR>
                    <a:lnT>
                      <a:noFill/>
                    </a:lnT>
                    <a:lnB>
                      <a:noFill/>
                    </a:lnB>
                  </a:tcPr>
                </a:tc>
                <a:extLst>
                  <a:ext uri="{0D108BD9-81ED-4DB2-BD59-A6C34878D82A}">
                    <a16:rowId xmlns:a16="http://schemas.microsoft.com/office/drawing/2014/main" val="1088589116"/>
                  </a:ext>
                </a:extLst>
              </a:tr>
            </a:tbl>
          </a:graphicData>
        </a:graphic>
      </p:graphicFrame>
    </p:spTree>
    <p:extLst>
      <p:ext uri="{BB962C8B-B14F-4D97-AF65-F5344CB8AC3E}">
        <p14:creationId xmlns:p14="http://schemas.microsoft.com/office/powerpoint/2010/main" val="421826371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7475c82-dadc-4e40-94bd-312afdab25f6" xsi:nil="true"/>
    <_x4f5c__x6210__x65e5__x6642_ xmlns="a50f3ae8-aeb6-4c28-a9d1-42ae42e23866" xsi:nil="true"/>
    <lcf76f155ced4ddcb4097134ff3c332f xmlns="a50f3ae8-aeb6-4c28-a9d1-42ae42e23866">
      <Terms xmlns="http://schemas.microsoft.com/office/infopath/2007/PartnerControls"/>
    </lcf76f155ced4ddcb4097134ff3c332f>
    <MediaLengthInSeconds xmlns="a50f3ae8-aeb6-4c28-a9d1-42ae42e2386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389C5F2C43F8E4BA5B296F9EDCF5C61" ma:contentTypeVersion="14" ma:contentTypeDescription="新しいドキュメントを作成します。" ma:contentTypeScope="" ma:versionID="bcfd2187cd85449dd3d136a802da74bb">
  <xsd:schema xmlns:xsd="http://www.w3.org/2001/XMLSchema" xmlns:xs="http://www.w3.org/2001/XMLSchema" xmlns:p="http://schemas.microsoft.com/office/2006/metadata/properties" xmlns:ns2="a50f3ae8-aeb6-4c28-a9d1-42ae42e23866" xmlns:ns3="37475c82-dadc-4e40-94bd-312afdab25f6" targetNamespace="http://schemas.microsoft.com/office/2006/metadata/properties" ma:root="true" ma:fieldsID="8255435c846801cd4fc3dfabb170471e" ns2:_="" ns3:_="">
    <xsd:import namespace="a50f3ae8-aeb6-4c28-a9d1-42ae42e23866"/>
    <xsd:import namespace="37475c82-dadc-4e40-94bd-312afdab25f6"/>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GenerationTime" minOccurs="0"/>
                <xsd:element ref="ns2:MediaServiceEventHashCode"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0f3ae8-aeb6-4c28-a9d1-42ae42e23866"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6"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475c82-dadc-4e40-94bd-312afdab25f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dedc800-a329-4e1a-9cb8-f7f65cfea2c4}" ma:internalName="TaxCatchAll" ma:showField="CatchAllData" ma:web="37475c82-dadc-4e40-94bd-312afdab25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8B7C2A7-38FF-433F-972F-B0D0DCFF91B9}">
  <ds:schemaRefs>
    <ds:schemaRef ds:uri="http://schemas.microsoft.com/office/2006/metadata/properties"/>
    <ds:schemaRef ds:uri="http://purl.org/dc/elements/1.1/"/>
    <ds:schemaRef ds:uri="http://schemas.microsoft.com/office/infopath/2007/PartnerControls"/>
    <ds:schemaRef ds:uri="a50f3ae8-aeb6-4c28-a9d1-42ae42e23866"/>
    <ds:schemaRef ds:uri="http://schemas.microsoft.com/office/2006/documentManagement/types"/>
    <ds:schemaRef ds:uri="http://www.w3.org/XML/1998/namespace"/>
    <ds:schemaRef ds:uri="37475c82-dadc-4e40-94bd-312afdab25f6"/>
    <ds:schemaRef ds:uri="http://schemas.openxmlformats.org/package/2006/metadata/core-properties"/>
    <ds:schemaRef ds:uri="http://purl.org/dc/dcmitype/"/>
    <ds:schemaRef ds:uri="http://purl.org/dc/terms/"/>
  </ds:schemaRefs>
</ds:datastoreItem>
</file>

<file path=customXml/itemProps2.xml><?xml version="1.0" encoding="utf-8"?>
<ds:datastoreItem xmlns:ds="http://schemas.openxmlformats.org/officeDocument/2006/customXml" ds:itemID="{E2654B86-A5E1-4881-A09C-251C6AEF26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0f3ae8-aeb6-4c28-a9d1-42ae42e23866"/>
    <ds:schemaRef ds:uri="37475c82-dadc-4e40-94bd-312afdab25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0A28211-5C75-459C-96EF-5E708A7D4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231</TotalTime>
  <Words>2122</Words>
  <Application>Microsoft Office PowerPoint</Application>
  <PresentationFormat>A4 210 x 297 mm</PresentationFormat>
  <Paragraphs>328</Paragraphs>
  <Slides>4</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4</vt:i4>
      </vt:variant>
    </vt:vector>
  </HeadingPairs>
  <TitlesOfParts>
    <vt:vector size="15" baseType="lpstr">
      <vt:lpstr>Meiryo UI</vt:lpstr>
      <vt:lpstr>ＭＳ ゴシック</vt:lpstr>
      <vt:lpstr>ＭＳ 明朝</vt:lpstr>
      <vt:lpstr>メイリオ</vt:lpstr>
      <vt:lpstr>游ゴシック</vt:lpstr>
      <vt:lpstr>游ゴシック Light</vt:lpstr>
      <vt:lpstr>Arial</vt:lpstr>
      <vt:lpstr>Calibri</vt:lpstr>
      <vt:lpstr>Calibri Light</vt:lpstr>
      <vt:lpstr>Office テーマ</vt:lpstr>
      <vt:lpstr>2_Office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表谷 拓郎(HYOTANI Takuro)</dc:creator>
  <cp:lastModifiedBy>伊藤琢郎</cp:lastModifiedBy>
  <cp:revision>19</cp:revision>
  <cp:lastPrinted>2023-12-20T06:50:18Z</cp:lastPrinted>
  <dcterms:created xsi:type="dcterms:W3CDTF">2023-04-07T00:51:12Z</dcterms:created>
  <dcterms:modified xsi:type="dcterms:W3CDTF">2025-05-14T08:13:32Z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0x0101003389C5F2C43F8E4BA5B296F9EDCF5C61</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